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393" r:id="rId3"/>
    <p:sldId id="395" r:id="rId4"/>
    <p:sldId id="356" r:id="rId5"/>
    <p:sldId id="315" r:id="rId6"/>
    <p:sldId id="360" r:id="rId7"/>
    <p:sldId id="397" r:id="rId8"/>
    <p:sldId id="258" r:id="rId9"/>
    <p:sldId id="257" r:id="rId10"/>
    <p:sldId id="378" r:id="rId11"/>
    <p:sldId id="261" r:id="rId12"/>
    <p:sldId id="259" r:id="rId13"/>
    <p:sldId id="357" r:id="rId14"/>
    <p:sldId id="265" r:id="rId15"/>
    <p:sldId id="263" r:id="rId16"/>
    <p:sldId id="264" r:id="rId17"/>
    <p:sldId id="396" r:id="rId18"/>
    <p:sldId id="398" r:id="rId19"/>
    <p:sldId id="381" r:id="rId20"/>
    <p:sldId id="365" r:id="rId21"/>
    <p:sldId id="379" r:id="rId22"/>
    <p:sldId id="26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86BB"/>
    <a:srgbClr val="002060"/>
    <a:srgbClr val="0D4C93"/>
    <a:srgbClr val="80B2D8"/>
    <a:srgbClr val="2F5291"/>
    <a:srgbClr val="3259A4"/>
    <a:srgbClr val="95AACF"/>
    <a:srgbClr val="DDD9C3"/>
    <a:srgbClr val="44546A"/>
    <a:srgbClr val="E41F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64" autoAdjust="0"/>
    <p:restoredTop sz="96327" autoAdjust="0"/>
  </p:normalViewPr>
  <p:slideViewPr>
    <p:cSldViewPr snapToGrid="0">
      <p:cViewPr varScale="1">
        <p:scale>
          <a:sx n="127" d="100"/>
          <a:sy n="127" d="100"/>
        </p:scale>
        <p:origin x="21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PM\Desktop\Book1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PM\Desktop\Book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IN" sz="1100" b="1" i="0" u="none" strike="noStrike" cap="all" baseline="0">
                <a:effectLst/>
              </a:rPr>
              <a:t>% Time Distribution of Shift 1</a:t>
            </a:r>
            <a:endParaRPr lang="en-IN" sz="1100"/>
          </a:p>
        </c:rich>
      </c:tx>
      <c:layout>
        <c:manualLayout>
          <c:xMode val="edge"/>
          <c:yMode val="edge"/>
          <c:x val="0.36415726871757015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spPr>
            <a:ln>
              <a:solidFill>
                <a:schemeClr val="lt1"/>
              </a:solidFill>
            </a:ln>
            <a:effectLst>
              <a:glow rad="127000">
                <a:schemeClr val="bg1"/>
              </a:glow>
              <a:outerShdw blurRad="63500" sx="102000" sy="102000" algn="ctr" rotWithShape="0">
                <a:schemeClr val="bg1">
                  <a:alpha val="0"/>
                </a:schemeClr>
              </a:outerShdw>
            </a:effectLst>
          </c:spPr>
          <c:dPt>
            <c:idx val="0"/>
            <c:bubble3D val="0"/>
            <c:spPr>
              <a:solidFill>
                <a:srgbClr val="00B050"/>
              </a:solidFill>
              <a:ln>
                <a:solidFill>
                  <a:srgbClr val="00B050"/>
                </a:solidFill>
              </a:ln>
              <a:effectLst>
                <a:glow rad="127000">
                  <a:schemeClr val="bg1"/>
                </a:glow>
                <a:outerShdw blurRad="63500" sx="102000" sy="102000" algn="ctr" rotWithShape="0">
                  <a:schemeClr val="bg1">
                    <a:alpha val="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620-4D80-AA05-DFB16C4C9EA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>
                <a:glow rad="127000">
                  <a:schemeClr val="bg1"/>
                </a:glow>
                <a:outerShdw blurRad="63500" sx="102000" sy="102000" algn="ctr" rotWithShape="0">
                  <a:schemeClr val="bg1">
                    <a:alpha val="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620-4D80-AA05-DFB16C4C9EA0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glow rad="127000">
                  <a:schemeClr val="bg1"/>
                </a:glow>
                <a:outerShdw blurRad="63500" sx="102000" sy="102000" algn="ctr" rotWithShape="0">
                  <a:schemeClr val="bg1">
                    <a:alpha val="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620-4D80-AA05-DFB16C4C9EA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  <a:effectLst>
                <a:glow rad="127000">
                  <a:schemeClr val="bg1"/>
                </a:glow>
                <a:outerShdw blurRad="63500" sx="102000" sy="102000" algn="ctr" rotWithShape="0">
                  <a:schemeClr val="bg1">
                    <a:alpha val="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3620-4D80-AA05-DFB16C4C9EA0}"/>
              </c:ext>
            </c:extLst>
          </c:dPt>
          <c:dPt>
            <c:idx val="4"/>
            <c:bubble3D val="0"/>
            <c:explosion val="5"/>
            <c:spPr>
              <a:solidFill>
                <a:schemeClr val="accent5"/>
              </a:solidFill>
              <a:ln w="73025" cap="flat">
                <a:solidFill>
                  <a:schemeClr val="accent5"/>
                </a:solidFill>
                <a:miter lim="800000"/>
              </a:ln>
              <a:effectLst>
                <a:glow rad="127000">
                  <a:schemeClr val="bg1"/>
                </a:glow>
                <a:outerShdw blurRad="63500" sx="102000" sy="102000" algn="ctr" rotWithShape="0">
                  <a:schemeClr val="bg1">
                    <a:alpha val="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3620-4D80-AA05-DFB16C4C9EA0}"/>
              </c:ext>
            </c:extLst>
          </c:dPt>
          <c:dPt>
            <c:idx val="5"/>
            <c:bubble3D val="0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glow rad="127000">
                  <a:schemeClr val="bg1"/>
                </a:glow>
                <a:outerShdw blurRad="63500" sx="102000" sy="102000" algn="ctr" rotWithShape="0">
                  <a:schemeClr val="bg1">
                    <a:alpha val="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3620-4D80-AA05-DFB16C4C9EA0}"/>
              </c:ext>
            </c:extLst>
          </c:dPt>
          <c:dPt>
            <c:idx val="6"/>
            <c:bubble3D val="0"/>
            <c:spPr>
              <a:solidFill>
                <a:srgbClr val="CCCC00"/>
              </a:solidFill>
              <a:ln>
                <a:solidFill>
                  <a:srgbClr val="CCCC00"/>
                </a:solidFill>
              </a:ln>
              <a:effectLst>
                <a:glow rad="127000">
                  <a:schemeClr val="bg1"/>
                </a:glow>
                <a:outerShdw blurRad="63500" sx="102000" sy="102000" algn="ctr" rotWithShape="0">
                  <a:schemeClr val="bg1">
                    <a:alpha val="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3620-4D80-AA05-DFB16C4C9EA0}"/>
              </c:ext>
            </c:extLst>
          </c:dPt>
          <c:dPt>
            <c:idx val="7"/>
            <c:bubble3D val="0"/>
            <c:explosion val="8"/>
            <c:spPr>
              <a:solidFill>
                <a:srgbClr val="636363"/>
              </a:solidFill>
              <a:ln w="104775" cap="flat">
                <a:solidFill>
                  <a:srgbClr val="636363"/>
                </a:solidFill>
                <a:miter lim="800000"/>
              </a:ln>
              <a:effectLst>
                <a:glow rad="127000">
                  <a:schemeClr val="bg1"/>
                </a:glow>
                <a:outerShdw blurRad="63500" sx="102000" sy="102000" algn="ctr" rotWithShape="0">
                  <a:schemeClr val="bg1">
                    <a:alpha val="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3620-4D80-AA05-DFB16C4C9EA0}"/>
              </c:ext>
            </c:extLst>
          </c:dPt>
          <c:dPt>
            <c:idx val="8"/>
            <c:bubble3D val="0"/>
            <c:explosion val="6"/>
            <c:spPr>
              <a:solidFill>
                <a:srgbClr val="FF99FF"/>
              </a:solidFill>
              <a:ln w="38100">
                <a:solidFill>
                  <a:srgbClr val="FF99FF"/>
                </a:solidFill>
                <a:miter lim="800000"/>
              </a:ln>
              <a:effectLst>
                <a:glow rad="127000">
                  <a:schemeClr val="bg1"/>
                </a:glow>
                <a:outerShdw blurRad="63500" sx="102000" sy="102000" algn="ctr" rotWithShape="0">
                  <a:schemeClr val="bg1">
                    <a:alpha val="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3620-4D80-AA05-DFB16C4C9EA0}"/>
              </c:ext>
            </c:extLst>
          </c:dPt>
          <c:dPt>
            <c:idx val="9"/>
            <c:bubble3D val="0"/>
            <c:explosion val="4"/>
            <c:spPr>
              <a:solidFill>
                <a:srgbClr val="997300"/>
              </a:solidFill>
              <a:ln w="22225">
                <a:solidFill>
                  <a:srgbClr val="997300"/>
                </a:solidFill>
                <a:miter lim="800000"/>
              </a:ln>
              <a:effectLst>
                <a:glow rad="127000">
                  <a:schemeClr val="bg1"/>
                </a:glow>
                <a:outerShdw blurRad="63500" sx="102000" sy="102000" algn="ctr" rotWithShape="0">
                  <a:schemeClr val="bg1">
                    <a:alpha val="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3620-4D80-AA05-DFB16C4C9EA0}"/>
              </c:ext>
            </c:extLst>
          </c:dPt>
          <c:dPt>
            <c:idx val="10"/>
            <c:bubble3D val="0"/>
            <c:spPr>
              <a:solidFill>
                <a:srgbClr val="BD5DFF"/>
              </a:solidFill>
              <a:ln>
                <a:solidFill>
                  <a:srgbClr val="BD5DFF"/>
                </a:solidFill>
              </a:ln>
              <a:effectLst>
                <a:glow rad="127000">
                  <a:schemeClr val="bg1"/>
                </a:glow>
                <a:outerShdw blurRad="63500" sx="102000" sy="102000" algn="ctr" rotWithShape="0">
                  <a:schemeClr val="bg1">
                    <a:alpha val="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3620-4D80-AA05-DFB16C4C9EA0}"/>
              </c:ext>
            </c:extLst>
          </c:dPt>
          <c:dPt>
            <c:idx val="11"/>
            <c:bubble3D val="0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  <a:effectLst>
                <a:glow rad="127000">
                  <a:schemeClr val="bg1"/>
                </a:glow>
                <a:outerShdw blurRad="63500" sx="102000" sy="102000" algn="ctr" rotWithShape="0">
                  <a:schemeClr val="bg1">
                    <a:alpha val="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3620-4D80-AA05-DFB16C4C9EA0}"/>
              </c:ext>
            </c:extLst>
          </c:dPt>
          <c:dLbls>
            <c:dLbl>
              <c:idx val="0"/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tIns="72000" bIns="7200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3620-4D80-AA05-DFB16C4C9EA0}"/>
                </c:ext>
              </c:extLst>
            </c:dLbl>
            <c:dLbl>
              <c:idx val="1"/>
              <c:layout>
                <c:manualLayout>
                  <c:x val="-1.8532408366725737E-2"/>
                  <c:y val="2.3286890621495124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tIns="72000" bIns="7200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3620-4D80-AA05-DFB16C4C9EA0}"/>
                </c:ext>
              </c:extLst>
            </c:dLbl>
            <c:dLbl>
              <c:idx val="2"/>
              <c:layout>
                <c:manualLayout>
                  <c:x val="-3.2946503763067979E-2"/>
                  <c:y val="1.5524593747663417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tIns="72000" bIns="7200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3620-4D80-AA05-DFB16C4C9EA0}"/>
                </c:ext>
              </c:extLst>
            </c:dLbl>
            <c:dLbl>
              <c:idx val="3"/>
              <c:layout>
                <c:manualLayout>
                  <c:x val="4.1183210772987887E-2"/>
                  <c:y val="3.3636721654017106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tIns="72000" bIns="7200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31306328874205641"/>
                      <c:h val="0.1301087271646366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3620-4D80-AA05-DFB16C4C9EA0}"/>
                </c:ext>
              </c:extLst>
            </c:dLbl>
            <c:dLbl>
              <c:idx val="4"/>
              <c:layout>
                <c:manualLayout>
                  <c:x val="2.6769034307492553E-2"/>
                  <c:y val="3.6224052077881305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tIns="72000" bIns="7200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3620-4D80-AA05-DFB16C4C9EA0}"/>
                </c:ext>
              </c:extLst>
            </c:dLbl>
            <c:dLbl>
              <c:idx val="5"/>
              <c:tx>
                <c:rich>
                  <a:bodyPr rot="0" spcFirstLastPara="1" vertOverflow="clip" horzOverflow="clip" vert="horz" wrap="square" tIns="72000" bIns="7200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C8CF5B1-2E77-41B3-AFEE-5F15F7EEA85B}" type="CATEGORYNAME">
                      <a:rPr lang="en-US" sz="1000"/>
                      <a:pPr>
                        <a:defRPr sz="1000" b="1" i="0" u="none" strike="noStrike" kern="1200" spc="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endParaRPr lang="en-US" sz="1000" baseline="0"/>
                  </a:p>
                  <a:p>
                    <a:pPr>
                      <a:defRPr sz="10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0840F1D-9512-4C84-B7CE-0D8A2C4E6296}" type="VALUE">
                      <a:rPr lang="en-US" sz="1000" baseline="0"/>
                      <a:pPr>
                        <a:defRPr sz="1000" b="1" i="0" u="none" strike="noStrike" kern="1200" spc="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3620-4D80-AA05-DFB16C4C9EA0}"/>
                </c:ext>
              </c:extLst>
            </c:dLbl>
            <c:dLbl>
              <c:idx val="6"/>
              <c:tx>
                <c:rich>
                  <a:bodyPr rot="0" spcFirstLastPara="1" vertOverflow="clip" horzOverflow="clip" vert="horz" wrap="square" tIns="72000" bIns="7200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498FB63-68BF-4483-9203-1D4A52FEAC78}" type="CATEGORYNAME">
                      <a:rPr lang="en-US" sz="1000"/>
                      <a:pPr>
                        <a:defRPr sz="1000" b="1" i="0" u="none" strike="noStrike" kern="1200" spc="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endParaRPr lang="en-US" sz="1000" baseline="0"/>
                  </a:p>
                  <a:p>
                    <a:pPr>
                      <a:defRPr sz="10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0351294-8C51-4127-BF3B-D2020BBA0A99}" type="VALUE">
                      <a:rPr lang="en-US" sz="1000" baseline="0"/>
                      <a:pPr>
                        <a:defRPr sz="1000" b="1" i="0" u="none" strike="noStrike" kern="1200" spc="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3620-4D80-AA05-DFB16C4C9EA0}"/>
                </c:ext>
              </c:extLst>
            </c:dLbl>
            <c:dLbl>
              <c:idx val="7"/>
              <c:tx>
                <c:rich>
                  <a:bodyPr rot="0" spcFirstLastPara="1" vertOverflow="clip" horzOverflow="clip" vert="horz" wrap="square" tIns="72000" bIns="7200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F3EAD3B-4AAD-4C38-B1A6-2C4FEBF235DF}" type="CATEGORYNAME">
                      <a:rPr lang="en-US" sz="1000"/>
                      <a:pPr>
                        <a:defRPr sz="1000" b="1" i="0" u="none" strike="noStrike" kern="1200" spc="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en-US" sz="1000" baseline="0"/>
                      <a:t> </a:t>
                    </a:r>
                  </a:p>
                  <a:p>
                    <a:pPr>
                      <a:defRPr sz="10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5039D3B-78A8-491A-AE42-AC964DE16A47}" type="VALUE">
                      <a:rPr lang="en-US" sz="1000" baseline="0"/>
                      <a:pPr>
                        <a:defRPr sz="1000" b="1" i="0" u="none" strike="noStrike" kern="1200" spc="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3620-4D80-AA05-DFB16C4C9EA0}"/>
                </c:ext>
              </c:extLst>
            </c:dLbl>
            <c:dLbl>
              <c:idx val="8"/>
              <c:layout>
                <c:manualLayout>
                  <c:x val="3.9479581680343691E-2"/>
                  <c:y val="-4.2450548301856662E-2"/>
                </c:manualLayout>
              </c:layout>
              <c:tx>
                <c:rich>
                  <a:bodyPr rot="0" spcFirstLastPara="1" vertOverflow="clip" horzOverflow="clip" vert="horz" wrap="square" tIns="72000" bIns="72000" anchor="ctr" anchorCtr="1">
                    <a:spAutoFit/>
                  </a:bodyPr>
                  <a:lstStyle/>
                  <a:p>
                    <a:pPr>
                      <a:defRPr sz="10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3ED62AF-361B-452B-BBE1-5E6061CDFDBE}" type="CATEGORYNAME">
                      <a:rPr lang="en-US" sz="1000"/>
                      <a:pPr>
                        <a:defRPr sz="1000" b="1" i="0" u="none" strike="noStrike" kern="1200" spc="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en-US" sz="1000" baseline="0"/>
                      <a:t> </a:t>
                    </a:r>
                  </a:p>
                  <a:p>
                    <a:pPr>
                      <a:defRPr sz="10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ABF4F42-D723-4140-8E80-0A985180B22A}" type="VALUE">
                      <a:rPr lang="en-US" sz="1000" baseline="0"/>
                      <a:pPr>
                        <a:defRPr sz="1000" b="1" i="0" u="none" strike="noStrike" kern="1200" spc="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3620-4D80-AA05-DFB16C4C9EA0}"/>
                </c:ext>
              </c:extLst>
            </c:dLbl>
            <c:dLbl>
              <c:idx val="9"/>
              <c:layout>
                <c:manualLayout>
                  <c:x val="4.7854038400416507E-2"/>
                  <c:y val="-2.1225274150928262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tIns="72000" bIns="7200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3-3620-4D80-AA05-DFB16C4C9EA0}"/>
                </c:ext>
              </c:extLst>
            </c:dLbl>
            <c:dLbl>
              <c:idx val="10"/>
              <c:layout>
                <c:manualLayout>
                  <c:x val="5.5032144160478996E-2"/>
                  <c:y val="-1.9295703773571145E-3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tIns="72000" bIns="7200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5-3620-4D80-AA05-DFB16C4C9EA0}"/>
                </c:ext>
              </c:extLst>
            </c:dLbl>
            <c:dLbl>
              <c:idx val="11"/>
              <c:layout>
                <c:manualLayout>
                  <c:x val="-0.18238030058496257"/>
                  <c:y val="-1.8306753336099924E-16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tIns="72000" bIns="7200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37032956556338037"/>
                      <c:h val="0.1208806134943035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7-3620-4D80-AA05-DFB16C4C9EA0}"/>
                </c:ext>
              </c:extLst>
            </c:dLbl>
            <c:numFmt formatCode="0.00%" sourceLinked="0"/>
            <c:spPr>
              <a:noFill/>
            </c:spPr>
            <c:txPr>
              <a:bodyPr rot="0" spcFirstLastPara="1" vertOverflow="clip" horzOverflow="clip" vert="horz" wrap="square" tIns="72000" bIns="72000" anchor="ctr" anchorCtr="1">
                <a:spAutoFit/>
              </a:bodyPr>
              <a:lstStyle/>
              <a:p>
                <a:pPr>
                  <a:defRPr sz="100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'Chart 1'!$A$1:$A$12</c:f>
              <c:strCache>
                <c:ptCount val="12"/>
                <c:pt idx="0">
                  <c:v>Active Clay (%)</c:v>
                </c:pt>
                <c:pt idx="1">
                  <c:v>Compactability (no)</c:v>
                </c:pt>
                <c:pt idx="2">
                  <c:v>GCS (Kg/cm2)</c:v>
                </c:pt>
                <c:pt idx="3">
                  <c:v>Temp. of Sand after mix. (C)</c:v>
                </c:pt>
                <c:pt idx="4">
                  <c:v>Friability Index (%)</c:v>
                </c:pt>
                <c:pt idx="5">
                  <c:v>Shear Strength (Kg/cm2)</c:v>
                </c:pt>
                <c:pt idx="6">
                  <c:v>Permeability (no)</c:v>
                </c:pt>
                <c:pt idx="7">
                  <c:v>Volatile Matter (%)</c:v>
                </c:pt>
                <c:pt idx="8">
                  <c:v>Inert Fines (%)</c:v>
                </c:pt>
                <c:pt idx="9">
                  <c:v>Moisture (%)</c:v>
                </c:pt>
                <c:pt idx="10">
                  <c:v>LOI (%)</c:v>
                </c:pt>
                <c:pt idx="11">
                  <c:v>Wet Tensile Strength (gm/cm2)</c:v>
                </c:pt>
              </c:strCache>
            </c:strRef>
          </c:cat>
          <c:val>
            <c:numRef>
              <c:f>'Chart 1'!$B$1:$B$12</c:f>
              <c:numCache>
                <c:formatCode>0.00%</c:formatCode>
                <c:ptCount val="12"/>
                <c:pt idx="0">
                  <c:v>0.39600000000000002</c:v>
                </c:pt>
                <c:pt idx="1">
                  <c:v>8.5000000000000006E-2</c:v>
                </c:pt>
                <c:pt idx="2">
                  <c:v>5.6000000000000001E-2</c:v>
                </c:pt>
                <c:pt idx="3">
                  <c:v>3.5000000000000003E-2</c:v>
                </c:pt>
                <c:pt idx="4">
                  <c:v>0.113</c:v>
                </c:pt>
                <c:pt idx="5">
                  <c:v>5.2999999999999999E-2</c:v>
                </c:pt>
                <c:pt idx="6">
                  <c:v>5.2999999999999999E-2</c:v>
                </c:pt>
                <c:pt idx="7">
                  <c:v>0.09</c:v>
                </c:pt>
                <c:pt idx="8">
                  <c:v>1.9E-2</c:v>
                </c:pt>
                <c:pt idx="9">
                  <c:v>0.02</c:v>
                </c:pt>
                <c:pt idx="10">
                  <c:v>2.3E-2</c:v>
                </c:pt>
                <c:pt idx="11">
                  <c:v>5.5999999999999994E-2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3620-4D80-AA05-DFB16C4C9EA0}"/>
            </c:ext>
          </c:extLst>
        </c:ser>
        <c:dLbls>
          <c:dLblPos val="outEnd"/>
          <c:showLegendKey val="0"/>
          <c:showVal val="1"/>
          <c:showCatName val="1"/>
          <c:showSerName val="0"/>
          <c:showPercent val="0"/>
          <c:showBubbleSize val="0"/>
          <c:showLeaderLines val="0"/>
        </c:dLbls>
        <c:firstSliceAng val="17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IN" sz="1100"/>
              <a:t>% Time Distribution of Shift 1</a:t>
            </a:r>
          </a:p>
        </c:rich>
      </c:tx>
      <c:layout>
        <c:manualLayout>
          <c:xMode val="edge"/>
          <c:yMode val="edge"/>
          <c:x val="0.34161104618787297"/>
          <c:y val="7.225703192775700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cap="all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spPr>
            <a:ln>
              <a:noFill/>
            </a:ln>
            <a:effectLst>
              <a:glow rad="127000">
                <a:schemeClr val="bg1"/>
              </a:glow>
              <a:outerShdw blurRad="63500" sx="102000" sy="102000" algn="ctr" rotWithShape="0">
                <a:schemeClr val="bg1">
                  <a:alpha val="0"/>
                </a:schemeClr>
              </a:outerShdw>
            </a:effectLst>
          </c:spPr>
          <c:dPt>
            <c:idx val="0"/>
            <c:bubble3D val="0"/>
            <c:spPr>
              <a:solidFill>
                <a:srgbClr val="00B050"/>
              </a:solidFill>
              <a:ln>
                <a:noFill/>
              </a:ln>
              <a:effectLst>
                <a:glow rad="127000">
                  <a:schemeClr val="bg1"/>
                </a:glow>
                <a:outerShdw blurRad="63500" sx="102000" sy="102000" algn="ctr" rotWithShape="0">
                  <a:schemeClr val="bg1">
                    <a:alpha val="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0D9-46E3-BFED-10F8F65B054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glow rad="127000">
                  <a:schemeClr val="bg1"/>
                </a:glow>
                <a:outerShdw blurRad="63500" sx="102000" sy="102000" algn="ctr" rotWithShape="0">
                  <a:schemeClr val="bg1">
                    <a:alpha val="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0D9-46E3-BFED-10F8F65B0541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>
                <a:noFill/>
              </a:ln>
              <a:effectLst>
                <a:glow rad="127000">
                  <a:schemeClr val="bg1"/>
                </a:glow>
                <a:outerShdw blurRad="63500" sx="102000" sy="102000" algn="ctr" rotWithShape="0">
                  <a:schemeClr val="bg1">
                    <a:alpha val="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0D9-46E3-BFED-10F8F65B054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glow rad="127000">
                  <a:schemeClr val="bg1"/>
                </a:glow>
                <a:outerShdw blurRad="63500" sx="102000" sy="102000" algn="ctr" rotWithShape="0">
                  <a:schemeClr val="bg1">
                    <a:alpha val="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0D9-46E3-BFED-10F8F65B054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73025" cap="flat">
                <a:noFill/>
                <a:miter lim="800000"/>
              </a:ln>
              <a:effectLst>
                <a:glow rad="127000">
                  <a:schemeClr val="bg1"/>
                </a:glow>
                <a:outerShdw blurRad="63500" sx="102000" sy="102000" algn="ctr" rotWithShape="0">
                  <a:schemeClr val="bg1">
                    <a:alpha val="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F0D9-46E3-BFED-10F8F65B0541}"/>
              </c:ext>
            </c:extLst>
          </c:dPt>
          <c:dPt>
            <c:idx val="5"/>
            <c:bubble3D val="0"/>
            <c:spPr>
              <a:solidFill>
                <a:srgbClr val="7030A0"/>
              </a:solidFill>
              <a:ln>
                <a:noFill/>
              </a:ln>
              <a:effectLst>
                <a:glow rad="127000">
                  <a:schemeClr val="bg1"/>
                </a:glow>
                <a:outerShdw blurRad="63500" sx="102000" sy="102000" algn="ctr" rotWithShape="0">
                  <a:schemeClr val="bg1">
                    <a:alpha val="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F0D9-46E3-BFED-10F8F65B0541}"/>
              </c:ext>
            </c:extLst>
          </c:dPt>
          <c:dPt>
            <c:idx val="6"/>
            <c:bubble3D val="0"/>
            <c:spPr>
              <a:solidFill>
                <a:srgbClr val="CCCC00"/>
              </a:solidFill>
              <a:ln>
                <a:noFill/>
              </a:ln>
              <a:effectLst>
                <a:glow rad="127000">
                  <a:schemeClr val="bg1"/>
                </a:glow>
                <a:outerShdw blurRad="63500" sx="102000" sy="102000" algn="ctr" rotWithShape="0">
                  <a:schemeClr val="bg1">
                    <a:alpha val="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F0D9-46E3-BFED-10F8F65B0541}"/>
              </c:ext>
            </c:extLst>
          </c:dPt>
          <c:dPt>
            <c:idx val="7"/>
            <c:bubble3D val="0"/>
            <c:spPr>
              <a:solidFill>
                <a:srgbClr val="636363"/>
              </a:solidFill>
              <a:ln w="104775" cap="flat">
                <a:noFill/>
                <a:miter lim="800000"/>
              </a:ln>
              <a:effectLst>
                <a:glow rad="127000">
                  <a:schemeClr val="bg1"/>
                </a:glow>
                <a:outerShdw blurRad="63500" sx="102000" sy="102000" algn="ctr" rotWithShape="0">
                  <a:schemeClr val="bg1">
                    <a:alpha val="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F0D9-46E3-BFED-10F8F65B0541}"/>
              </c:ext>
            </c:extLst>
          </c:dPt>
          <c:dPt>
            <c:idx val="8"/>
            <c:bubble3D val="0"/>
            <c:spPr>
              <a:solidFill>
                <a:srgbClr val="FF99FF"/>
              </a:solidFill>
              <a:ln w="38100">
                <a:noFill/>
                <a:miter lim="800000"/>
              </a:ln>
              <a:effectLst>
                <a:glow rad="127000">
                  <a:schemeClr val="bg1"/>
                </a:glow>
                <a:outerShdw blurRad="63500" sx="102000" sy="102000" algn="ctr" rotWithShape="0">
                  <a:schemeClr val="bg1">
                    <a:alpha val="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F0D9-46E3-BFED-10F8F65B0541}"/>
              </c:ext>
            </c:extLst>
          </c:dPt>
          <c:dPt>
            <c:idx val="9"/>
            <c:bubble3D val="0"/>
            <c:spPr>
              <a:solidFill>
                <a:srgbClr val="997300"/>
              </a:solidFill>
              <a:ln w="22225">
                <a:noFill/>
                <a:miter lim="800000"/>
              </a:ln>
              <a:effectLst>
                <a:glow rad="127000">
                  <a:schemeClr val="bg1"/>
                </a:glow>
                <a:outerShdw blurRad="63500" sx="102000" sy="102000" algn="ctr" rotWithShape="0">
                  <a:schemeClr val="bg1">
                    <a:alpha val="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F0D9-46E3-BFED-10F8F65B0541}"/>
              </c:ext>
            </c:extLst>
          </c:dPt>
          <c:dPt>
            <c:idx val="10"/>
            <c:bubble3D val="0"/>
            <c:spPr>
              <a:solidFill>
                <a:srgbClr val="BD5DFF"/>
              </a:solidFill>
              <a:ln>
                <a:noFill/>
              </a:ln>
              <a:effectLst>
                <a:glow rad="127000">
                  <a:schemeClr val="bg1"/>
                </a:glow>
                <a:outerShdw blurRad="63500" sx="102000" sy="102000" algn="ctr" rotWithShape="0">
                  <a:schemeClr val="bg1">
                    <a:alpha val="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F0D9-46E3-BFED-10F8F65B0541}"/>
              </c:ext>
            </c:extLst>
          </c:dPt>
          <c:dPt>
            <c:idx val="11"/>
            <c:bubble3D val="0"/>
            <c:spPr>
              <a:solidFill>
                <a:srgbClr val="C00000"/>
              </a:solidFill>
              <a:ln>
                <a:noFill/>
              </a:ln>
              <a:effectLst>
                <a:glow rad="127000">
                  <a:schemeClr val="bg1"/>
                </a:glow>
                <a:outerShdw blurRad="63500" sx="102000" sy="102000" algn="ctr" rotWithShape="0">
                  <a:schemeClr val="bg1">
                    <a:alpha val="0"/>
                  </a:scheme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F0D9-46E3-BFED-10F8F65B0541}"/>
              </c:ext>
            </c:extLst>
          </c:dPt>
          <c:dLbls>
            <c:dLbl>
              <c:idx val="0"/>
              <c:layout>
                <c:manualLayout>
                  <c:x val="-1.0767158640093711E-2"/>
                  <c:y val="0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F0D9-46E3-BFED-10F8F65B0541}"/>
                </c:ext>
              </c:extLst>
            </c:dLbl>
            <c:dLbl>
              <c:idx val="1"/>
              <c:layout>
                <c:manualLayout>
                  <c:x val="4.0392198707990511E-3"/>
                  <c:y val="3.3244283030382786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3-F0D9-46E3-BFED-10F8F65B0541}"/>
                </c:ext>
              </c:extLst>
            </c:dLbl>
            <c:dLbl>
              <c:idx val="2"/>
              <c:layout>
                <c:manualLayout>
                  <c:x val="0"/>
                  <c:y val="1.8996733160218746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5-F0D9-46E3-BFED-10F8F65B0541}"/>
                </c:ext>
              </c:extLst>
            </c:dLbl>
            <c:dLbl>
              <c:idx val="3"/>
              <c:layout>
                <c:manualLayout>
                  <c:x val="8.8862916669780898E-2"/>
                  <c:y val="4.5117334743379561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0050253302022484"/>
                      <c:h val="0.1194060604066198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F0D9-46E3-BFED-10F8F65B0541}"/>
                </c:ext>
              </c:extLst>
            </c:dLbl>
            <c:dLbl>
              <c:idx val="4"/>
              <c:layout>
                <c:manualLayout>
                  <c:x val="4.645102851418887E-2"/>
                  <c:y val="5.936479112568354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9-F0D9-46E3-BFED-10F8F65B0541}"/>
                </c:ext>
              </c:extLst>
            </c:dLbl>
            <c:dLbl>
              <c:idx val="5"/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BC8CF5B1-2E77-41B3-AFEE-5F15F7EEA85B}" type="CATEGORYNAME">
                      <a:rPr lang="en-US" sz="1000"/>
                      <a:pPr>
                        <a:defRPr sz="1000"/>
                      </a:pPr>
                      <a:t>[CATEGORY NAME]</a:t>
                    </a:fld>
                    <a:endParaRPr lang="en-US" sz="1000"/>
                  </a:p>
                  <a:p>
                    <a:pPr>
                      <a:defRPr sz="1000"/>
                    </a:pPr>
                    <a:fld id="{50840F1D-9512-4C84-B7CE-0D8A2C4E6296}" type="VALUE">
                      <a:rPr lang="en-US" sz="1000"/>
                      <a:pPr>
                        <a:defRPr sz="1000"/>
                      </a:pPr>
                      <a:t>[VALUE]</a:t>
                    </a:fld>
                    <a:endParaRPr lang="en-US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F0D9-46E3-BFED-10F8F65B0541}"/>
                </c:ext>
              </c:extLst>
            </c:dLbl>
            <c:dLbl>
              <c:idx val="6"/>
              <c:layout>
                <c:manualLayout>
                  <c:x val="1.1963509600104061E-2"/>
                  <c:y val="0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498FB63-68BF-4483-9203-1D4A52FEAC78}" type="CATEGORYNAME">
                      <a:rPr lang="en-US" sz="1000"/>
                      <a:pPr>
                        <a:defRPr sz="1000"/>
                      </a:pPr>
                      <a:t>[CATEGORY NAME]</a:t>
                    </a:fld>
                    <a:endParaRPr lang="en-US" sz="1000"/>
                  </a:p>
                  <a:p>
                    <a:pPr>
                      <a:defRPr sz="1000"/>
                    </a:pPr>
                    <a:fld id="{90351294-8C51-4127-BF3B-D2020BBA0A99}" type="VALUE">
                      <a:rPr lang="en-US" sz="1000"/>
                      <a:pPr>
                        <a:defRPr sz="1000"/>
                      </a:pPr>
                      <a:t>[VALUE]</a:t>
                    </a:fld>
                    <a:endParaRPr lang="en-US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F0D9-46E3-BFED-10F8F65B0541}"/>
                </c:ext>
              </c:extLst>
            </c:dLbl>
            <c:dLbl>
              <c:idx val="7"/>
              <c:layout>
                <c:manualLayout>
                  <c:x val="2.3927019200208299E-2"/>
                  <c:y val="-7.7182815094284582E-3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F3EAD3B-4AAD-4C38-B1A6-2C4FEBF235DF}" type="CATEGORYNAME">
                      <a:rPr lang="en-US" sz="1000"/>
                      <a:pPr>
                        <a:defRPr sz="1000"/>
                      </a:pPr>
                      <a:t>[CATEGORY NAME]</a:t>
                    </a:fld>
                    <a:r>
                      <a:rPr lang="en-US" sz="1000"/>
                      <a:t> </a:t>
                    </a:r>
                  </a:p>
                  <a:p>
                    <a:pPr>
                      <a:defRPr sz="1000"/>
                    </a:pPr>
                    <a:fld id="{65039D3B-78A8-491A-AE42-AC964DE16A47}" type="VALUE">
                      <a:rPr lang="en-US" sz="1000"/>
                      <a:pPr>
                        <a:defRPr sz="1000"/>
                      </a:pPr>
                      <a:t>[VALUE]</a:t>
                    </a:fld>
                    <a:endParaRPr lang="en-US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F0D9-46E3-BFED-10F8F65B0541}"/>
                </c:ext>
              </c:extLst>
            </c:dLbl>
            <c:dLbl>
              <c:idx val="8"/>
              <c:layout>
                <c:manualLayout>
                  <c:x val="2.1534317280187468E-2"/>
                  <c:y val="2.894355566035672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0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3ED62AF-361B-452B-BBE1-5E6061CDFDBE}" type="CATEGORYNAME">
                      <a:rPr lang="en-US" sz="1000"/>
                      <a:pPr>
                        <a:defRPr sz="1000"/>
                      </a:pPr>
                      <a:t>[CATEGORY NAME]</a:t>
                    </a:fld>
                    <a:r>
                      <a:rPr lang="en-US" sz="1000"/>
                      <a:t> </a:t>
                    </a:r>
                  </a:p>
                  <a:p>
                    <a:pPr>
                      <a:defRPr sz="1000"/>
                    </a:pPr>
                    <a:fld id="{5ABF4F42-D723-4140-8E80-0A985180B22A}" type="VALUE">
                      <a:rPr lang="en-US" sz="1000"/>
                      <a:pPr>
                        <a:defRPr sz="1000"/>
                      </a:pPr>
                      <a:t>[VALUE]</a:t>
                    </a:fld>
                    <a:endParaRPr lang="en-US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F0D9-46E3-BFED-10F8F65B0541}"/>
                </c:ext>
              </c:extLst>
            </c:dLbl>
            <c:dLbl>
              <c:idx val="9"/>
              <c:layout>
                <c:manualLayout>
                  <c:x val="2.6319721120229126E-2"/>
                  <c:y val="1.1577422264142687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3-F0D9-46E3-BFED-10F8F65B0541}"/>
                </c:ext>
              </c:extLst>
            </c:dLbl>
            <c:dLbl>
              <c:idx val="10"/>
              <c:layout>
                <c:manualLayout>
                  <c:x val="4.1872283600364435E-2"/>
                  <c:y val="-1.9295703773572561E-3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15-F0D9-46E3-BFED-10F8F65B0541}"/>
                </c:ext>
              </c:extLst>
            </c:dLbl>
            <c:dLbl>
              <c:idx val="11"/>
              <c:layout>
                <c:manualLayout>
                  <c:x val="-5.0731919113599727E-2"/>
                  <c:y val="-9.8283633593110086E-8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31421092189813227"/>
                      <c:h val="9.859558584613460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7-F0D9-46E3-BFED-10F8F65B0541}"/>
                </c:ext>
              </c:extLst>
            </c:dLbl>
            <c:numFmt formatCode="0.00%" sourceLinked="0"/>
            <c:spPr>
              <a:noFill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'Chart 2'!$A$1:$A$12</c:f>
              <c:strCache>
                <c:ptCount val="12"/>
                <c:pt idx="0">
                  <c:v>Active Clay (%)</c:v>
                </c:pt>
                <c:pt idx="1">
                  <c:v>Compactability (no)</c:v>
                </c:pt>
                <c:pt idx="2">
                  <c:v>GCS (Kg/cm2)</c:v>
                </c:pt>
                <c:pt idx="3">
                  <c:v>Temp. of Sand after mix. (C)</c:v>
                </c:pt>
                <c:pt idx="4">
                  <c:v>Friability Index (%)</c:v>
                </c:pt>
                <c:pt idx="5">
                  <c:v>Shear Strength (Kg/cm2)</c:v>
                </c:pt>
                <c:pt idx="6">
                  <c:v>Permeability (no)</c:v>
                </c:pt>
                <c:pt idx="7">
                  <c:v>Volatile Matter (%)</c:v>
                </c:pt>
                <c:pt idx="8">
                  <c:v>Inert Fines (%)</c:v>
                </c:pt>
                <c:pt idx="9">
                  <c:v>Moisture (%)</c:v>
                </c:pt>
                <c:pt idx="10">
                  <c:v>LOI (%)</c:v>
                </c:pt>
                <c:pt idx="11">
                  <c:v>Wet Tensile Strength (gm/cm2)</c:v>
                </c:pt>
              </c:strCache>
            </c:strRef>
          </c:cat>
          <c:val>
            <c:numRef>
              <c:f>'Chart 2'!$B$1:$B$12</c:f>
              <c:numCache>
                <c:formatCode>0.00%</c:formatCode>
                <c:ptCount val="12"/>
                <c:pt idx="0">
                  <c:v>0.39600000000000002</c:v>
                </c:pt>
                <c:pt idx="1">
                  <c:v>8.7999999999999995E-2</c:v>
                </c:pt>
                <c:pt idx="2">
                  <c:v>5.6000000000000001E-2</c:v>
                </c:pt>
                <c:pt idx="3">
                  <c:v>3.5000000000000003E-2</c:v>
                </c:pt>
                <c:pt idx="4">
                  <c:v>0.14000000000000001</c:v>
                </c:pt>
                <c:pt idx="5">
                  <c:v>5.2999999999999999E-2</c:v>
                </c:pt>
                <c:pt idx="6">
                  <c:v>5.2999999999999999E-2</c:v>
                </c:pt>
                <c:pt idx="7">
                  <c:v>2.3E-2</c:v>
                </c:pt>
                <c:pt idx="8">
                  <c:v>0.01</c:v>
                </c:pt>
                <c:pt idx="9">
                  <c:v>6.7000000000000004E-2</c:v>
                </c:pt>
                <c:pt idx="10">
                  <c:v>2.3E-2</c:v>
                </c:pt>
                <c:pt idx="11">
                  <c:v>5.5999999999999994E-2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F0D9-46E3-BFED-10F8F65B0541}"/>
            </c:ext>
          </c:extLst>
        </c:ser>
        <c:dLbls>
          <c:dLblPos val="outEnd"/>
          <c:showLegendKey val="0"/>
          <c:showVal val="1"/>
          <c:showCatName val="1"/>
          <c:showSerName val="0"/>
          <c:showPercent val="0"/>
          <c:showBubbleSize val="0"/>
          <c:showLeaderLines val="0"/>
        </c:dLbls>
        <c:firstSliceAng val="17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F2FAC5-7C0E-41DD-8089-3709204C2FAF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D0F2172-EE93-4E82-890F-2698A9E27247}">
      <dgm:prSet phldrT="[Text]" custT="1"/>
      <dgm:spPr/>
      <dgm:t>
        <a:bodyPr/>
        <a:lstStyle/>
        <a:p>
          <a:r>
            <a:rPr lang="en-US" sz="2000" dirty="0">
              <a:latin typeface="WhitneyCondensed Semibold" pitchFamily="50" charset="0"/>
            </a:rPr>
            <a:t>Virtual Engineering</a:t>
          </a:r>
        </a:p>
      </dgm:t>
    </dgm:pt>
    <dgm:pt modelId="{F3573C8E-C4C1-4AEB-BFB9-29057B2E1C42}" type="parTrans" cxnId="{35CD11F5-FD60-4C32-9FD4-5CD9C539FF86}">
      <dgm:prSet/>
      <dgm:spPr/>
      <dgm:t>
        <a:bodyPr/>
        <a:lstStyle/>
        <a:p>
          <a:endParaRPr lang="en-US" sz="3200">
            <a:latin typeface="WhitneyCondensed Book" pitchFamily="50" charset="0"/>
          </a:endParaRPr>
        </a:p>
      </dgm:t>
    </dgm:pt>
    <dgm:pt modelId="{6E969651-4ECE-4B35-9E47-4B14E1D23433}" type="sibTrans" cxnId="{35CD11F5-FD60-4C32-9FD4-5CD9C539FF86}">
      <dgm:prSet/>
      <dgm:spPr/>
      <dgm:t>
        <a:bodyPr/>
        <a:lstStyle/>
        <a:p>
          <a:endParaRPr lang="en-US" sz="3200">
            <a:latin typeface="WhitneyCondensed Book" pitchFamily="50" charset="0"/>
          </a:endParaRPr>
        </a:p>
      </dgm:t>
    </dgm:pt>
    <dgm:pt modelId="{1045FF20-6847-430A-AB47-3B41CAE8C765}">
      <dgm:prSet phldrT="[Text]" custT="1"/>
      <dgm:spPr/>
      <dgm:t>
        <a:bodyPr/>
        <a:lstStyle/>
        <a:p>
          <a:r>
            <a:rPr lang="en-US" sz="2000" dirty="0">
              <a:latin typeface="WhitneyCondensed Semibold" pitchFamily="50" charset="0"/>
            </a:rPr>
            <a:t>Cloud Computing</a:t>
          </a:r>
        </a:p>
      </dgm:t>
    </dgm:pt>
    <dgm:pt modelId="{BA64CE1B-4B62-4C26-A0B2-031FA34ADFAC}" type="parTrans" cxnId="{FAE16081-DC79-4AF6-A286-404721753498}">
      <dgm:prSet/>
      <dgm:spPr/>
      <dgm:t>
        <a:bodyPr/>
        <a:lstStyle/>
        <a:p>
          <a:endParaRPr lang="en-US" sz="3200">
            <a:latin typeface="WhitneyCondensed Book" pitchFamily="50" charset="0"/>
          </a:endParaRPr>
        </a:p>
      </dgm:t>
    </dgm:pt>
    <dgm:pt modelId="{5FAC22EE-D142-49D2-98FD-2E1C9D351EFC}" type="sibTrans" cxnId="{FAE16081-DC79-4AF6-A286-404721753498}">
      <dgm:prSet/>
      <dgm:spPr/>
      <dgm:t>
        <a:bodyPr/>
        <a:lstStyle/>
        <a:p>
          <a:endParaRPr lang="en-US" sz="3200">
            <a:latin typeface="WhitneyCondensed Book" pitchFamily="50" charset="0"/>
          </a:endParaRPr>
        </a:p>
      </dgm:t>
    </dgm:pt>
    <dgm:pt modelId="{073992E4-987D-4242-AB0C-BC0EB8F240E2}">
      <dgm:prSet phldrT="[Text]" custT="1"/>
      <dgm:spPr/>
      <dgm:t>
        <a:bodyPr/>
        <a:lstStyle/>
        <a:p>
          <a:r>
            <a:rPr lang="en-US" sz="2000" dirty="0">
              <a:latin typeface="WhitneyCondensed Semibold" pitchFamily="50" charset="0"/>
            </a:rPr>
            <a:t>Data Analytics</a:t>
          </a:r>
        </a:p>
      </dgm:t>
    </dgm:pt>
    <dgm:pt modelId="{030BFC9D-DD9C-4F9B-81A8-91D1C9FF6A8F}" type="parTrans" cxnId="{AC2BCF12-E680-4189-A5A8-DD785C506D89}">
      <dgm:prSet/>
      <dgm:spPr/>
      <dgm:t>
        <a:bodyPr/>
        <a:lstStyle/>
        <a:p>
          <a:endParaRPr lang="en-US" sz="3200">
            <a:latin typeface="WhitneyCondensed Book" pitchFamily="50" charset="0"/>
          </a:endParaRPr>
        </a:p>
      </dgm:t>
    </dgm:pt>
    <dgm:pt modelId="{CD8AFDFD-15B4-4075-8F3B-D6D6DDBB3B82}" type="sibTrans" cxnId="{AC2BCF12-E680-4189-A5A8-DD785C506D89}">
      <dgm:prSet/>
      <dgm:spPr/>
      <dgm:t>
        <a:bodyPr/>
        <a:lstStyle/>
        <a:p>
          <a:endParaRPr lang="en-US" sz="3200">
            <a:latin typeface="WhitneyCondensed Book" pitchFamily="50" charset="0"/>
          </a:endParaRPr>
        </a:p>
      </dgm:t>
    </dgm:pt>
    <dgm:pt modelId="{DA0D1260-12AE-4AD5-B8B1-00BB331AD66D}">
      <dgm:prSet phldrT="[Text]" custT="1"/>
      <dgm:spPr/>
      <dgm:t>
        <a:bodyPr/>
        <a:lstStyle/>
        <a:p>
          <a:r>
            <a:rPr lang="en-US" sz="2000" dirty="0">
              <a:latin typeface="WhitneyCondensed Book" pitchFamily="50" charset="0"/>
            </a:rPr>
            <a:t>Process Simulation in Software Environment –Flow &amp; Solidification Simulation; Machine Learning tools</a:t>
          </a:r>
        </a:p>
      </dgm:t>
    </dgm:pt>
    <dgm:pt modelId="{1CB07673-5B6C-4214-B87D-461462253A01}" type="parTrans" cxnId="{CFCA3EE2-2CBB-4FD3-9EA9-7267CB8D4C44}">
      <dgm:prSet/>
      <dgm:spPr/>
      <dgm:t>
        <a:bodyPr/>
        <a:lstStyle/>
        <a:p>
          <a:endParaRPr lang="en-US" sz="3200">
            <a:latin typeface="WhitneyCondensed Book" pitchFamily="50" charset="0"/>
          </a:endParaRPr>
        </a:p>
      </dgm:t>
    </dgm:pt>
    <dgm:pt modelId="{2913B68E-4143-4CA9-A0FA-3F705F0621D3}" type="sibTrans" cxnId="{CFCA3EE2-2CBB-4FD3-9EA9-7267CB8D4C44}">
      <dgm:prSet/>
      <dgm:spPr/>
      <dgm:t>
        <a:bodyPr/>
        <a:lstStyle/>
        <a:p>
          <a:endParaRPr lang="en-US" sz="3200">
            <a:latin typeface="WhitneyCondensed Book" pitchFamily="50" charset="0"/>
          </a:endParaRPr>
        </a:p>
      </dgm:t>
    </dgm:pt>
    <dgm:pt modelId="{0E963559-21B6-4565-BD60-B4C8580078C3}">
      <dgm:prSet phldrT="[Text]" custT="1"/>
      <dgm:spPr/>
      <dgm:t>
        <a:bodyPr/>
        <a:lstStyle/>
        <a:p>
          <a:r>
            <a:rPr lang="en-US" sz="2000" dirty="0">
              <a:latin typeface="WhitneyCondensed Semibold" pitchFamily="50" charset="0"/>
            </a:rPr>
            <a:t>Smart Sensors</a:t>
          </a:r>
        </a:p>
      </dgm:t>
    </dgm:pt>
    <dgm:pt modelId="{258E7D72-B6CC-485E-9C04-D7897ABE8817}" type="parTrans" cxnId="{CA676FD5-0D5E-406E-9CA2-1B7B0F3167BA}">
      <dgm:prSet/>
      <dgm:spPr/>
      <dgm:t>
        <a:bodyPr/>
        <a:lstStyle/>
        <a:p>
          <a:endParaRPr lang="en-US" sz="3200">
            <a:latin typeface="WhitneyCondensed Book" pitchFamily="50" charset="0"/>
          </a:endParaRPr>
        </a:p>
      </dgm:t>
    </dgm:pt>
    <dgm:pt modelId="{C545E2DA-5A85-45F1-9071-02CD53D38D42}" type="sibTrans" cxnId="{CA676FD5-0D5E-406E-9CA2-1B7B0F3167BA}">
      <dgm:prSet/>
      <dgm:spPr/>
      <dgm:t>
        <a:bodyPr/>
        <a:lstStyle/>
        <a:p>
          <a:endParaRPr lang="en-US" sz="3200">
            <a:latin typeface="WhitneyCondensed Book" pitchFamily="50" charset="0"/>
          </a:endParaRPr>
        </a:p>
      </dgm:t>
    </dgm:pt>
    <dgm:pt modelId="{A8C014FA-704E-4DBA-80FD-617C37E894D0}">
      <dgm:prSet phldrT="[Text]" custT="1"/>
      <dgm:spPr/>
      <dgm:t>
        <a:bodyPr/>
        <a:lstStyle/>
        <a:p>
          <a:r>
            <a:rPr lang="en-US" sz="2000" dirty="0">
              <a:latin typeface="WhitneyCondensed Semibold" pitchFamily="50" charset="0"/>
            </a:rPr>
            <a:t>Internet of Things</a:t>
          </a:r>
        </a:p>
      </dgm:t>
    </dgm:pt>
    <dgm:pt modelId="{F0DEAA7E-7754-4640-A237-CED05B99812C}" type="parTrans" cxnId="{B297B9B5-7A05-47D1-8931-D9D1DE5A0005}">
      <dgm:prSet/>
      <dgm:spPr/>
      <dgm:t>
        <a:bodyPr/>
        <a:lstStyle/>
        <a:p>
          <a:endParaRPr lang="en-US" sz="3200">
            <a:latin typeface="WhitneyCondensed Book" pitchFamily="50" charset="0"/>
          </a:endParaRPr>
        </a:p>
      </dgm:t>
    </dgm:pt>
    <dgm:pt modelId="{02F06196-AE6F-473C-96E8-3C7D2C171654}" type="sibTrans" cxnId="{B297B9B5-7A05-47D1-8931-D9D1DE5A0005}">
      <dgm:prSet/>
      <dgm:spPr/>
      <dgm:t>
        <a:bodyPr/>
        <a:lstStyle/>
        <a:p>
          <a:endParaRPr lang="en-US" sz="3200">
            <a:latin typeface="WhitneyCondensed Book" pitchFamily="50" charset="0"/>
          </a:endParaRPr>
        </a:p>
      </dgm:t>
    </dgm:pt>
    <dgm:pt modelId="{2B8A8A0C-845C-4C6C-8AF0-EDA087056159}">
      <dgm:prSet phldrT="[Text]" custT="1"/>
      <dgm:spPr/>
      <dgm:t>
        <a:bodyPr/>
        <a:lstStyle/>
        <a:p>
          <a:r>
            <a:rPr lang="en-US" sz="2000" dirty="0">
              <a:latin typeface="WhitneyCondensed Book" pitchFamily="50" charset="0"/>
            </a:rPr>
            <a:t>Enables equipment to collect process properties data in digital format – Humidity &amp; Temperature sensors</a:t>
          </a:r>
        </a:p>
      </dgm:t>
    </dgm:pt>
    <dgm:pt modelId="{A88B51C9-5876-4615-95F1-78BEDAAF2215}" type="parTrans" cxnId="{17EBC732-3172-4E04-A064-058B83406230}">
      <dgm:prSet/>
      <dgm:spPr/>
      <dgm:t>
        <a:bodyPr/>
        <a:lstStyle/>
        <a:p>
          <a:endParaRPr lang="en-US" sz="3200">
            <a:latin typeface="WhitneyCondensed Book" pitchFamily="50" charset="0"/>
          </a:endParaRPr>
        </a:p>
      </dgm:t>
    </dgm:pt>
    <dgm:pt modelId="{50EA94ED-6B0C-4F9A-B340-B54D4D054B7F}" type="sibTrans" cxnId="{17EBC732-3172-4E04-A064-058B83406230}">
      <dgm:prSet/>
      <dgm:spPr/>
      <dgm:t>
        <a:bodyPr/>
        <a:lstStyle/>
        <a:p>
          <a:endParaRPr lang="en-US" sz="3200">
            <a:latin typeface="WhitneyCondensed Book" pitchFamily="50" charset="0"/>
          </a:endParaRPr>
        </a:p>
      </dgm:t>
    </dgm:pt>
    <dgm:pt modelId="{3E12F886-72E3-46AD-8010-99EF48F264F1}">
      <dgm:prSet phldrT="[Text]" custT="1"/>
      <dgm:spPr/>
      <dgm:t>
        <a:bodyPr/>
        <a:lstStyle/>
        <a:p>
          <a:r>
            <a:rPr lang="en-US" sz="2000" dirty="0">
              <a:latin typeface="WhitneyCondensed Book" pitchFamily="50" charset="0"/>
            </a:rPr>
            <a:t>Enables the real time exchange of data – Molding Line and Mixer SCADA, ERP and Compactability Controller Integration; and online measurements</a:t>
          </a:r>
        </a:p>
      </dgm:t>
    </dgm:pt>
    <dgm:pt modelId="{85F00983-D4FD-4DA7-BE4C-1CC938E192A4}" type="parTrans" cxnId="{FFE951AD-11AC-47AE-B77D-1D03C136DC09}">
      <dgm:prSet/>
      <dgm:spPr/>
      <dgm:t>
        <a:bodyPr/>
        <a:lstStyle/>
        <a:p>
          <a:endParaRPr lang="en-US" sz="3200">
            <a:latin typeface="WhitneyCondensed Book" pitchFamily="50" charset="0"/>
          </a:endParaRPr>
        </a:p>
      </dgm:t>
    </dgm:pt>
    <dgm:pt modelId="{8AD422B2-F2D8-43E5-9404-D5D4BF384789}" type="sibTrans" cxnId="{FFE951AD-11AC-47AE-B77D-1D03C136DC09}">
      <dgm:prSet/>
      <dgm:spPr/>
      <dgm:t>
        <a:bodyPr/>
        <a:lstStyle/>
        <a:p>
          <a:endParaRPr lang="en-US" sz="3200">
            <a:latin typeface="WhitneyCondensed Book" pitchFamily="50" charset="0"/>
          </a:endParaRPr>
        </a:p>
      </dgm:t>
    </dgm:pt>
    <dgm:pt modelId="{5F0FDA10-46C6-4342-9B34-20790EC7E67B}">
      <dgm:prSet phldrT="[Text]" custT="1"/>
      <dgm:spPr/>
      <dgm:t>
        <a:bodyPr/>
        <a:lstStyle/>
        <a:p>
          <a:r>
            <a:rPr lang="en-US" sz="2000" dirty="0">
              <a:latin typeface="WhitneyCondensed Book" pitchFamily="50" charset="0"/>
            </a:rPr>
            <a:t>Advanced Machine Learning Algorithm applied on big databases to Optimize foundry process</a:t>
          </a:r>
        </a:p>
      </dgm:t>
    </dgm:pt>
    <dgm:pt modelId="{67F1F80C-8E90-4C69-987C-BCFE1917FD83}" type="parTrans" cxnId="{773EEEFC-9BB4-4B27-9107-BAA55398A306}">
      <dgm:prSet/>
      <dgm:spPr/>
      <dgm:t>
        <a:bodyPr/>
        <a:lstStyle/>
        <a:p>
          <a:endParaRPr lang="en-US" sz="3200">
            <a:latin typeface="WhitneyCondensed Book" pitchFamily="50" charset="0"/>
          </a:endParaRPr>
        </a:p>
      </dgm:t>
    </dgm:pt>
    <dgm:pt modelId="{6D99E215-C772-4A63-B8A2-13BECAC9D4F1}" type="sibTrans" cxnId="{773EEEFC-9BB4-4B27-9107-BAA55398A306}">
      <dgm:prSet/>
      <dgm:spPr/>
      <dgm:t>
        <a:bodyPr/>
        <a:lstStyle/>
        <a:p>
          <a:endParaRPr lang="en-US" sz="3200">
            <a:latin typeface="WhitneyCondensed Book" pitchFamily="50" charset="0"/>
          </a:endParaRPr>
        </a:p>
      </dgm:t>
    </dgm:pt>
    <dgm:pt modelId="{D96D6298-4A7B-4BD9-BA72-10D14BA62102}">
      <dgm:prSet phldrT="[Text]" custT="1"/>
      <dgm:spPr/>
      <dgm:t>
        <a:bodyPr/>
        <a:lstStyle/>
        <a:p>
          <a:r>
            <a:rPr lang="en-US" sz="2000" dirty="0">
              <a:latin typeface="WhitneyCondensed Book" pitchFamily="50" charset="0"/>
            </a:rPr>
            <a:t>Centralized data storage, anywhere accessibility, cloud server based programing and computing application which can also be accessed over the internet</a:t>
          </a:r>
        </a:p>
      </dgm:t>
    </dgm:pt>
    <dgm:pt modelId="{D1297B91-276E-44ED-99B1-93AEFC21382C}" type="parTrans" cxnId="{D2C9F1BD-8776-4978-A730-654026BAE61B}">
      <dgm:prSet/>
      <dgm:spPr/>
      <dgm:t>
        <a:bodyPr/>
        <a:lstStyle/>
        <a:p>
          <a:endParaRPr lang="en-US"/>
        </a:p>
      </dgm:t>
    </dgm:pt>
    <dgm:pt modelId="{CA1ECFDB-6CE2-49DB-8E1C-61DDBB67B01A}" type="sibTrans" cxnId="{D2C9F1BD-8776-4978-A730-654026BAE61B}">
      <dgm:prSet/>
      <dgm:spPr/>
      <dgm:t>
        <a:bodyPr/>
        <a:lstStyle/>
        <a:p>
          <a:endParaRPr lang="en-US"/>
        </a:p>
      </dgm:t>
    </dgm:pt>
    <dgm:pt modelId="{E8CEDB5E-CCE5-43AC-A2E6-826C7F8CF800}" type="pres">
      <dgm:prSet presAssocID="{F4F2FAC5-7C0E-41DD-8089-3709204C2FAF}" presName="linear" presStyleCnt="0">
        <dgm:presLayoutVars>
          <dgm:dir/>
          <dgm:animLvl val="lvl"/>
          <dgm:resizeHandles val="exact"/>
        </dgm:presLayoutVars>
      </dgm:prSet>
      <dgm:spPr/>
    </dgm:pt>
    <dgm:pt modelId="{0E6C3F04-6B2A-43F0-AC1C-90E90B0848EE}" type="pres">
      <dgm:prSet presAssocID="{ED0F2172-EE93-4E82-890F-2698A9E27247}" presName="parentLin" presStyleCnt="0"/>
      <dgm:spPr/>
    </dgm:pt>
    <dgm:pt modelId="{7A1BE376-7241-462B-B85F-24E2EE3A232A}" type="pres">
      <dgm:prSet presAssocID="{ED0F2172-EE93-4E82-890F-2698A9E27247}" presName="parentLeftMargin" presStyleLbl="node1" presStyleIdx="0" presStyleCnt="5"/>
      <dgm:spPr/>
    </dgm:pt>
    <dgm:pt modelId="{096CED5B-DF18-4734-AB53-A58237BBD78A}" type="pres">
      <dgm:prSet presAssocID="{ED0F2172-EE93-4E82-890F-2698A9E27247}" presName="parentText" presStyleLbl="node1" presStyleIdx="0" presStyleCnt="5" custScaleY="170665">
        <dgm:presLayoutVars>
          <dgm:chMax val="0"/>
          <dgm:bulletEnabled val="1"/>
        </dgm:presLayoutVars>
      </dgm:prSet>
      <dgm:spPr/>
    </dgm:pt>
    <dgm:pt modelId="{16AD74F7-7CC0-4BE1-89EC-80EC7D8CE81C}" type="pres">
      <dgm:prSet presAssocID="{ED0F2172-EE93-4E82-890F-2698A9E27247}" presName="negativeSpace" presStyleCnt="0"/>
      <dgm:spPr/>
    </dgm:pt>
    <dgm:pt modelId="{4216D04E-E930-461D-9DFA-458C798017C8}" type="pres">
      <dgm:prSet presAssocID="{ED0F2172-EE93-4E82-890F-2698A9E27247}" presName="childText" presStyleLbl="conFgAcc1" presStyleIdx="0" presStyleCnt="5">
        <dgm:presLayoutVars>
          <dgm:bulletEnabled val="1"/>
        </dgm:presLayoutVars>
      </dgm:prSet>
      <dgm:spPr/>
    </dgm:pt>
    <dgm:pt modelId="{47AC9C00-5646-4BAF-918A-2D726DFE1240}" type="pres">
      <dgm:prSet presAssocID="{6E969651-4ECE-4B35-9E47-4B14E1D23433}" presName="spaceBetweenRectangles" presStyleCnt="0"/>
      <dgm:spPr/>
    </dgm:pt>
    <dgm:pt modelId="{B4AB000D-1140-4877-B1F7-6AC9B2E59ED2}" type="pres">
      <dgm:prSet presAssocID="{0E963559-21B6-4565-BD60-B4C8580078C3}" presName="parentLin" presStyleCnt="0"/>
      <dgm:spPr/>
    </dgm:pt>
    <dgm:pt modelId="{57084DD9-43FA-4B10-AF7F-D0FC589A3900}" type="pres">
      <dgm:prSet presAssocID="{0E963559-21B6-4565-BD60-B4C8580078C3}" presName="parentLeftMargin" presStyleLbl="node1" presStyleIdx="0" presStyleCnt="5"/>
      <dgm:spPr/>
    </dgm:pt>
    <dgm:pt modelId="{4F57665C-46F3-4929-8F86-7E467351A9B9}" type="pres">
      <dgm:prSet presAssocID="{0E963559-21B6-4565-BD60-B4C8580078C3}" presName="parentText" presStyleLbl="node1" presStyleIdx="1" presStyleCnt="5" custScaleY="170665">
        <dgm:presLayoutVars>
          <dgm:chMax val="0"/>
          <dgm:bulletEnabled val="1"/>
        </dgm:presLayoutVars>
      </dgm:prSet>
      <dgm:spPr/>
    </dgm:pt>
    <dgm:pt modelId="{C46FAC5D-1F63-41A9-887E-ED98A68F5DBC}" type="pres">
      <dgm:prSet presAssocID="{0E963559-21B6-4565-BD60-B4C8580078C3}" presName="negativeSpace" presStyleCnt="0"/>
      <dgm:spPr/>
    </dgm:pt>
    <dgm:pt modelId="{B948E7B4-7730-4952-9E70-B5E20B81E44B}" type="pres">
      <dgm:prSet presAssocID="{0E963559-21B6-4565-BD60-B4C8580078C3}" presName="childText" presStyleLbl="conFgAcc1" presStyleIdx="1" presStyleCnt="5">
        <dgm:presLayoutVars>
          <dgm:bulletEnabled val="1"/>
        </dgm:presLayoutVars>
      </dgm:prSet>
      <dgm:spPr/>
    </dgm:pt>
    <dgm:pt modelId="{2FDAD97B-5F9E-4A4D-8391-08C5092F7E29}" type="pres">
      <dgm:prSet presAssocID="{C545E2DA-5A85-45F1-9071-02CD53D38D42}" presName="spaceBetweenRectangles" presStyleCnt="0"/>
      <dgm:spPr/>
    </dgm:pt>
    <dgm:pt modelId="{A262F54A-006F-4090-AC87-FFBD3063493D}" type="pres">
      <dgm:prSet presAssocID="{A8C014FA-704E-4DBA-80FD-617C37E894D0}" presName="parentLin" presStyleCnt="0"/>
      <dgm:spPr/>
    </dgm:pt>
    <dgm:pt modelId="{7C1D0FE5-9A12-4DE4-9E9B-6D00A829409B}" type="pres">
      <dgm:prSet presAssocID="{A8C014FA-704E-4DBA-80FD-617C37E894D0}" presName="parentLeftMargin" presStyleLbl="node1" presStyleIdx="1" presStyleCnt="5"/>
      <dgm:spPr/>
    </dgm:pt>
    <dgm:pt modelId="{6E201C5C-4606-4C81-A991-1CB2B14FB922}" type="pres">
      <dgm:prSet presAssocID="{A8C014FA-704E-4DBA-80FD-617C37E894D0}" presName="parentText" presStyleLbl="node1" presStyleIdx="2" presStyleCnt="5" custScaleY="170665">
        <dgm:presLayoutVars>
          <dgm:chMax val="0"/>
          <dgm:bulletEnabled val="1"/>
        </dgm:presLayoutVars>
      </dgm:prSet>
      <dgm:spPr/>
    </dgm:pt>
    <dgm:pt modelId="{BBDACBC6-A0CD-4092-985A-10B75CD6F758}" type="pres">
      <dgm:prSet presAssocID="{A8C014FA-704E-4DBA-80FD-617C37E894D0}" presName="negativeSpace" presStyleCnt="0"/>
      <dgm:spPr/>
    </dgm:pt>
    <dgm:pt modelId="{1334483A-FA16-45CA-B35A-91041D69908B}" type="pres">
      <dgm:prSet presAssocID="{A8C014FA-704E-4DBA-80FD-617C37E894D0}" presName="childText" presStyleLbl="conFgAcc1" presStyleIdx="2" presStyleCnt="5">
        <dgm:presLayoutVars>
          <dgm:bulletEnabled val="1"/>
        </dgm:presLayoutVars>
      </dgm:prSet>
      <dgm:spPr/>
    </dgm:pt>
    <dgm:pt modelId="{D1FB0954-EFE7-42D3-AAC6-15C2E0262633}" type="pres">
      <dgm:prSet presAssocID="{02F06196-AE6F-473C-96E8-3C7D2C171654}" presName="spaceBetweenRectangles" presStyleCnt="0"/>
      <dgm:spPr/>
    </dgm:pt>
    <dgm:pt modelId="{3D1D63F1-6D17-4D25-9800-AE04D06F05C5}" type="pres">
      <dgm:prSet presAssocID="{1045FF20-6847-430A-AB47-3B41CAE8C765}" presName="parentLin" presStyleCnt="0"/>
      <dgm:spPr/>
    </dgm:pt>
    <dgm:pt modelId="{46AA3F77-B248-419E-BDF4-2385724758B5}" type="pres">
      <dgm:prSet presAssocID="{1045FF20-6847-430A-AB47-3B41CAE8C765}" presName="parentLeftMargin" presStyleLbl="node1" presStyleIdx="2" presStyleCnt="5"/>
      <dgm:spPr/>
    </dgm:pt>
    <dgm:pt modelId="{6565DC3F-6971-4054-851F-52028ADEAE7E}" type="pres">
      <dgm:prSet presAssocID="{1045FF20-6847-430A-AB47-3B41CAE8C765}" presName="parentText" presStyleLbl="node1" presStyleIdx="3" presStyleCnt="5" custScaleY="170665">
        <dgm:presLayoutVars>
          <dgm:chMax val="0"/>
          <dgm:bulletEnabled val="1"/>
        </dgm:presLayoutVars>
      </dgm:prSet>
      <dgm:spPr/>
    </dgm:pt>
    <dgm:pt modelId="{AC9E5DC8-825D-4204-BFB9-C219C9EFC6E0}" type="pres">
      <dgm:prSet presAssocID="{1045FF20-6847-430A-AB47-3B41CAE8C765}" presName="negativeSpace" presStyleCnt="0"/>
      <dgm:spPr/>
    </dgm:pt>
    <dgm:pt modelId="{312AB859-9799-469C-A2A9-6AD70D021190}" type="pres">
      <dgm:prSet presAssocID="{1045FF20-6847-430A-AB47-3B41CAE8C765}" presName="childText" presStyleLbl="conFgAcc1" presStyleIdx="3" presStyleCnt="5">
        <dgm:presLayoutVars>
          <dgm:bulletEnabled val="1"/>
        </dgm:presLayoutVars>
      </dgm:prSet>
      <dgm:spPr/>
    </dgm:pt>
    <dgm:pt modelId="{F4631D0C-7B2B-4941-AE98-0D76B0F9ABDA}" type="pres">
      <dgm:prSet presAssocID="{5FAC22EE-D142-49D2-98FD-2E1C9D351EFC}" presName="spaceBetweenRectangles" presStyleCnt="0"/>
      <dgm:spPr/>
    </dgm:pt>
    <dgm:pt modelId="{A9CE2869-F4C0-43FE-9026-CC8E6F098CBC}" type="pres">
      <dgm:prSet presAssocID="{073992E4-987D-4242-AB0C-BC0EB8F240E2}" presName="parentLin" presStyleCnt="0"/>
      <dgm:spPr/>
    </dgm:pt>
    <dgm:pt modelId="{625D9C2E-00F0-4CE3-BE30-7B8719A1BC55}" type="pres">
      <dgm:prSet presAssocID="{073992E4-987D-4242-AB0C-BC0EB8F240E2}" presName="parentLeftMargin" presStyleLbl="node1" presStyleIdx="3" presStyleCnt="5"/>
      <dgm:spPr/>
    </dgm:pt>
    <dgm:pt modelId="{91A85B54-827E-41F1-8A37-2C2FAE912A40}" type="pres">
      <dgm:prSet presAssocID="{073992E4-987D-4242-AB0C-BC0EB8F240E2}" presName="parentText" presStyleLbl="node1" presStyleIdx="4" presStyleCnt="5" custScaleY="170665">
        <dgm:presLayoutVars>
          <dgm:chMax val="0"/>
          <dgm:bulletEnabled val="1"/>
        </dgm:presLayoutVars>
      </dgm:prSet>
      <dgm:spPr/>
    </dgm:pt>
    <dgm:pt modelId="{713BABDD-9EA4-455E-9FD5-3156C81755F0}" type="pres">
      <dgm:prSet presAssocID="{073992E4-987D-4242-AB0C-BC0EB8F240E2}" presName="negativeSpace" presStyleCnt="0"/>
      <dgm:spPr/>
    </dgm:pt>
    <dgm:pt modelId="{F0211324-03F2-442C-A90A-9AB23A70E73D}" type="pres">
      <dgm:prSet presAssocID="{073992E4-987D-4242-AB0C-BC0EB8F240E2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51BEE409-A973-4FCF-9C83-1B94DB7ECB36}" type="presOf" srcId="{0E963559-21B6-4565-BD60-B4C8580078C3}" destId="{57084DD9-43FA-4B10-AF7F-D0FC589A3900}" srcOrd="0" destOrd="0" presId="urn:microsoft.com/office/officeart/2005/8/layout/list1"/>
    <dgm:cxn modelId="{AC2BCF12-E680-4189-A5A8-DD785C506D89}" srcId="{F4F2FAC5-7C0E-41DD-8089-3709204C2FAF}" destId="{073992E4-987D-4242-AB0C-BC0EB8F240E2}" srcOrd="4" destOrd="0" parTransId="{030BFC9D-DD9C-4F9B-81A8-91D1C9FF6A8F}" sibTransId="{CD8AFDFD-15B4-4075-8F3B-D6D6DDBB3B82}"/>
    <dgm:cxn modelId="{D4502B24-00A6-4040-BB9C-7052BD5C62FC}" type="presOf" srcId="{A8C014FA-704E-4DBA-80FD-617C37E894D0}" destId="{6E201C5C-4606-4C81-A991-1CB2B14FB922}" srcOrd="1" destOrd="0" presId="urn:microsoft.com/office/officeart/2005/8/layout/list1"/>
    <dgm:cxn modelId="{17EBC732-3172-4E04-A064-058B83406230}" srcId="{0E963559-21B6-4565-BD60-B4C8580078C3}" destId="{2B8A8A0C-845C-4C6C-8AF0-EDA087056159}" srcOrd="0" destOrd="0" parTransId="{A88B51C9-5876-4615-95F1-78BEDAAF2215}" sibTransId="{50EA94ED-6B0C-4F9A-B340-B54D4D054B7F}"/>
    <dgm:cxn modelId="{01CC4C6A-3F94-4E92-A804-31F4107ACF4E}" type="presOf" srcId="{1045FF20-6847-430A-AB47-3B41CAE8C765}" destId="{6565DC3F-6971-4054-851F-52028ADEAE7E}" srcOrd="1" destOrd="0" presId="urn:microsoft.com/office/officeart/2005/8/layout/list1"/>
    <dgm:cxn modelId="{910D5776-B8F1-4B46-B969-A10196DFCB60}" type="presOf" srcId="{073992E4-987D-4242-AB0C-BC0EB8F240E2}" destId="{625D9C2E-00F0-4CE3-BE30-7B8719A1BC55}" srcOrd="0" destOrd="0" presId="urn:microsoft.com/office/officeart/2005/8/layout/list1"/>
    <dgm:cxn modelId="{FAE16081-DC79-4AF6-A286-404721753498}" srcId="{F4F2FAC5-7C0E-41DD-8089-3709204C2FAF}" destId="{1045FF20-6847-430A-AB47-3B41CAE8C765}" srcOrd="3" destOrd="0" parTransId="{BA64CE1B-4B62-4C26-A0B2-031FA34ADFAC}" sibTransId="{5FAC22EE-D142-49D2-98FD-2E1C9D351EFC}"/>
    <dgm:cxn modelId="{DC92EC82-0320-4251-AA33-495797F0B2C1}" type="presOf" srcId="{ED0F2172-EE93-4E82-890F-2698A9E27247}" destId="{7A1BE376-7241-462B-B85F-24E2EE3A232A}" srcOrd="0" destOrd="0" presId="urn:microsoft.com/office/officeart/2005/8/layout/list1"/>
    <dgm:cxn modelId="{8F1AB984-2045-4A79-B82B-2DD6C2F9647D}" type="presOf" srcId="{0E963559-21B6-4565-BD60-B4C8580078C3}" destId="{4F57665C-46F3-4929-8F86-7E467351A9B9}" srcOrd="1" destOrd="0" presId="urn:microsoft.com/office/officeart/2005/8/layout/list1"/>
    <dgm:cxn modelId="{FFE951AD-11AC-47AE-B77D-1D03C136DC09}" srcId="{A8C014FA-704E-4DBA-80FD-617C37E894D0}" destId="{3E12F886-72E3-46AD-8010-99EF48F264F1}" srcOrd="0" destOrd="0" parTransId="{85F00983-D4FD-4DA7-BE4C-1CC938E192A4}" sibTransId="{8AD422B2-F2D8-43E5-9404-D5D4BF384789}"/>
    <dgm:cxn modelId="{32EE68B4-10C3-4C6F-9A3F-10EA7F89671D}" type="presOf" srcId="{F4F2FAC5-7C0E-41DD-8089-3709204C2FAF}" destId="{E8CEDB5E-CCE5-43AC-A2E6-826C7F8CF800}" srcOrd="0" destOrd="0" presId="urn:microsoft.com/office/officeart/2005/8/layout/list1"/>
    <dgm:cxn modelId="{8C2C3AB5-C78C-4C77-920C-32C36DD2A9FD}" type="presOf" srcId="{073992E4-987D-4242-AB0C-BC0EB8F240E2}" destId="{91A85B54-827E-41F1-8A37-2C2FAE912A40}" srcOrd="1" destOrd="0" presId="urn:microsoft.com/office/officeart/2005/8/layout/list1"/>
    <dgm:cxn modelId="{B297B9B5-7A05-47D1-8931-D9D1DE5A0005}" srcId="{F4F2FAC5-7C0E-41DD-8089-3709204C2FAF}" destId="{A8C014FA-704E-4DBA-80FD-617C37E894D0}" srcOrd="2" destOrd="0" parTransId="{F0DEAA7E-7754-4640-A237-CED05B99812C}" sibTransId="{02F06196-AE6F-473C-96E8-3C7D2C171654}"/>
    <dgm:cxn modelId="{D2C9F1BD-8776-4978-A730-654026BAE61B}" srcId="{1045FF20-6847-430A-AB47-3B41CAE8C765}" destId="{D96D6298-4A7B-4BD9-BA72-10D14BA62102}" srcOrd="0" destOrd="0" parTransId="{D1297B91-276E-44ED-99B1-93AEFC21382C}" sibTransId="{CA1ECFDB-6CE2-49DB-8E1C-61DDBB67B01A}"/>
    <dgm:cxn modelId="{CA719CC2-41DB-4D80-AA2C-0CF48CB0DE1D}" type="presOf" srcId="{DA0D1260-12AE-4AD5-B8B1-00BB331AD66D}" destId="{4216D04E-E930-461D-9DFA-458C798017C8}" srcOrd="0" destOrd="0" presId="urn:microsoft.com/office/officeart/2005/8/layout/list1"/>
    <dgm:cxn modelId="{AE004DCA-84F5-4760-B71B-FDEC7D86E951}" type="presOf" srcId="{3E12F886-72E3-46AD-8010-99EF48F264F1}" destId="{1334483A-FA16-45CA-B35A-91041D69908B}" srcOrd="0" destOrd="0" presId="urn:microsoft.com/office/officeart/2005/8/layout/list1"/>
    <dgm:cxn modelId="{9E3E3ECB-F683-439B-A69E-580D24BC0822}" type="presOf" srcId="{D96D6298-4A7B-4BD9-BA72-10D14BA62102}" destId="{312AB859-9799-469C-A2A9-6AD70D021190}" srcOrd="0" destOrd="0" presId="urn:microsoft.com/office/officeart/2005/8/layout/list1"/>
    <dgm:cxn modelId="{0B4897D0-7102-48F2-9C9C-813FD51707D5}" type="presOf" srcId="{5F0FDA10-46C6-4342-9B34-20790EC7E67B}" destId="{F0211324-03F2-442C-A90A-9AB23A70E73D}" srcOrd="0" destOrd="0" presId="urn:microsoft.com/office/officeart/2005/8/layout/list1"/>
    <dgm:cxn modelId="{CA676FD5-0D5E-406E-9CA2-1B7B0F3167BA}" srcId="{F4F2FAC5-7C0E-41DD-8089-3709204C2FAF}" destId="{0E963559-21B6-4565-BD60-B4C8580078C3}" srcOrd="1" destOrd="0" parTransId="{258E7D72-B6CC-485E-9C04-D7897ABE8817}" sibTransId="{C545E2DA-5A85-45F1-9071-02CD53D38D42}"/>
    <dgm:cxn modelId="{857D02E1-CA2A-470E-BCB7-4862089D584F}" type="presOf" srcId="{2B8A8A0C-845C-4C6C-8AF0-EDA087056159}" destId="{B948E7B4-7730-4952-9E70-B5E20B81E44B}" srcOrd="0" destOrd="0" presId="urn:microsoft.com/office/officeart/2005/8/layout/list1"/>
    <dgm:cxn modelId="{CFCA3EE2-2CBB-4FD3-9EA9-7267CB8D4C44}" srcId="{ED0F2172-EE93-4E82-890F-2698A9E27247}" destId="{DA0D1260-12AE-4AD5-B8B1-00BB331AD66D}" srcOrd="0" destOrd="0" parTransId="{1CB07673-5B6C-4214-B87D-461462253A01}" sibTransId="{2913B68E-4143-4CA9-A0FA-3F705F0621D3}"/>
    <dgm:cxn modelId="{3C5FC0ED-958F-4494-B60E-BE7353E87F69}" type="presOf" srcId="{ED0F2172-EE93-4E82-890F-2698A9E27247}" destId="{096CED5B-DF18-4734-AB53-A58237BBD78A}" srcOrd="1" destOrd="0" presId="urn:microsoft.com/office/officeart/2005/8/layout/list1"/>
    <dgm:cxn modelId="{35CD11F5-FD60-4C32-9FD4-5CD9C539FF86}" srcId="{F4F2FAC5-7C0E-41DD-8089-3709204C2FAF}" destId="{ED0F2172-EE93-4E82-890F-2698A9E27247}" srcOrd="0" destOrd="0" parTransId="{F3573C8E-C4C1-4AEB-BFB9-29057B2E1C42}" sibTransId="{6E969651-4ECE-4B35-9E47-4B14E1D23433}"/>
    <dgm:cxn modelId="{A7E63DF8-89CA-4F5B-AE26-A8C7AC385EFC}" type="presOf" srcId="{1045FF20-6847-430A-AB47-3B41CAE8C765}" destId="{46AA3F77-B248-419E-BDF4-2385724758B5}" srcOrd="0" destOrd="0" presId="urn:microsoft.com/office/officeart/2005/8/layout/list1"/>
    <dgm:cxn modelId="{DCC6D8FC-65D9-44D1-8C93-F65DD82A0013}" type="presOf" srcId="{A8C014FA-704E-4DBA-80FD-617C37E894D0}" destId="{7C1D0FE5-9A12-4DE4-9E9B-6D00A829409B}" srcOrd="0" destOrd="0" presId="urn:microsoft.com/office/officeart/2005/8/layout/list1"/>
    <dgm:cxn modelId="{773EEEFC-9BB4-4B27-9107-BAA55398A306}" srcId="{073992E4-987D-4242-AB0C-BC0EB8F240E2}" destId="{5F0FDA10-46C6-4342-9B34-20790EC7E67B}" srcOrd="0" destOrd="0" parTransId="{67F1F80C-8E90-4C69-987C-BCFE1917FD83}" sibTransId="{6D99E215-C772-4A63-B8A2-13BECAC9D4F1}"/>
    <dgm:cxn modelId="{6ABEC8AD-B82C-4D52-BEA1-E401961161F9}" type="presParOf" srcId="{E8CEDB5E-CCE5-43AC-A2E6-826C7F8CF800}" destId="{0E6C3F04-6B2A-43F0-AC1C-90E90B0848EE}" srcOrd="0" destOrd="0" presId="urn:microsoft.com/office/officeart/2005/8/layout/list1"/>
    <dgm:cxn modelId="{35F48925-EE41-4661-BF50-C5745104938D}" type="presParOf" srcId="{0E6C3F04-6B2A-43F0-AC1C-90E90B0848EE}" destId="{7A1BE376-7241-462B-B85F-24E2EE3A232A}" srcOrd="0" destOrd="0" presId="urn:microsoft.com/office/officeart/2005/8/layout/list1"/>
    <dgm:cxn modelId="{4BC2AF8D-CD52-4C89-8A1B-59E67311067F}" type="presParOf" srcId="{0E6C3F04-6B2A-43F0-AC1C-90E90B0848EE}" destId="{096CED5B-DF18-4734-AB53-A58237BBD78A}" srcOrd="1" destOrd="0" presId="urn:microsoft.com/office/officeart/2005/8/layout/list1"/>
    <dgm:cxn modelId="{319DC12F-DFE3-41FD-91FF-EC8A15DB6313}" type="presParOf" srcId="{E8CEDB5E-CCE5-43AC-A2E6-826C7F8CF800}" destId="{16AD74F7-7CC0-4BE1-89EC-80EC7D8CE81C}" srcOrd="1" destOrd="0" presId="urn:microsoft.com/office/officeart/2005/8/layout/list1"/>
    <dgm:cxn modelId="{2D59A975-0791-4E26-A147-3360EF52A7D9}" type="presParOf" srcId="{E8CEDB5E-CCE5-43AC-A2E6-826C7F8CF800}" destId="{4216D04E-E930-461D-9DFA-458C798017C8}" srcOrd="2" destOrd="0" presId="urn:microsoft.com/office/officeart/2005/8/layout/list1"/>
    <dgm:cxn modelId="{2706BE25-ED24-4E06-A335-BB50DA117CFA}" type="presParOf" srcId="{E8CEDB5E-CCE5-43AC-A2E6-826C7F8CF800}" destId="{47AC9C00-5646-4BAF-918A-2D726DFE1240}" srcOrd="3" destOrd="0" presId="urn:microsoft.com/office/officeart/2005/8/layout/list1"/>
    <dgm:cxn modelId="{425DAB01-DE9E-4465-B872-1C1FD84C3513}" type="presParOf" srcId="{E8CEDB5E-CCE5-43AC-A2E6-826C7F8CF800}" destId="{B4AB000D-1140-4877-B1F7-6AC9B2E59ED2}" srcOrd="4" destOrd="0" presId="urn:microsoft.com/office/officeart/2005/8/layout/list1"/>
    <dgm:cxn modelId="{47331527-8E1C-463F-A546-18D699A5476E}" type="presParOf" srcId="{B4AB000D-1140-4877-B1F7-6AC9B2E59ED2}" destId="{57084DD9-43FA-4B10-AF7F-D0FC589A3900}" srcOrd="0" destOrd="0" presId="urn:microsoft.com/office/officeart/2005/8/layout/list1"/>
    <dgm:cxn modelId="{255EB55F-939D-4B6F-A0CD-84697EDDC392}" type="presParOf" srcId="{B4AB000D-1140-4877-B1F7-6AC9B2E59ED2}" destId="{4F57665C-46F3-4929-8F86-7E467351A9B9}" srcOrd="1" destOrd="0" presId="urn:microsoft.com/office/officeart/2005/8/layout/list1"/>
    <dgm:cxn modelId="{F2D66016-6289-4B9A-80E8-ED09FD14D91D}" type="presParOf" srcId="{E8CEDB5E-CCE5-43AC-A2E6-826C7F8CF800}" destId="{C46FAC5D-1F63-41A9-887E-ED98A68F5DBC}" srcOrd="5" destOrd="0" presId="urn:microsoft.com/office/officeart/2005/8/layout/list1"/>
    <dgm:cxn modelId="{AABAD771-937E-4A6B-B21D-3B9EF367320B}" type="presParOf" srcId="{E8CEDB5E-CCE5-43AC-A2E6-826C7F8CF800}" destId="{B948E7B4-7730-4952-9E70-B5E20B81E44B}" srcOrd="6" destOrd="0" presId="urn:microsoft.com/office/officeart/2005/8/layout/list1"/>
    <dgm:cxn modelId="{2C350995-6D9E-4F2E-8D6E-B431175E515D}" type="presParOf" srcId="{E8CEDB5E-CCE5-43AC-A2E6-826C7F8CF800}" destId="{2FDAD97B-5F9E-4A4D-8391-08C5092F7E29}" srcOrd="7" destOrd="0" presId="urn:microsoft.com/office/officeart/2005/8/layout/list1"/>
    <dgm:cxn modelId="{A97D234F-5EB3-4832-9E94-480B10B9CCA1}" type="presParOf" srcId="{E8CEDB5E-CCE5-43AC-A2E6-826C7F8CF800}" destId="{A262F54A-006F-4090-AC87-FFBD3063493D}" srcOrd="8" destOrd="0" presId="urn:microsoft.com/office/officeart/2005/8/layout/list1"/>
    <dgm:cxn modelId="{8869AA81-CA0B-4256-8059-FF17993E270B}" type="presParOf" srcId="{A262F54A-006F-4090-AC87-FFBD3063493D}" destId="{7C1D0FE5-9A12-4DE4-9E9B-6D00A829409B}" srcOrd="0" destOrd="0" presId="urn:microsoft.com/office/officeart/2005/8/layout/list1"/>
    <dgm:cxn modelId="{1F3AF0B2-5FD9-49AF-8E7E-851C068B9376}" type="presParOf" srcId="{A262F54A-006F-4090-AC87-FFBD3063493D}" destId="{6E201C5C-4606-4C81-A991-1CB2B14FB922}" srcOrd="1" destOrd="0" presId="urn:microsoft.com/office/officeart/2005/8/layout/list1"/>
    <dgm:cxn modelId="{2732A313-3573-471A-B67A-E2796F98C0F1}" type="presParOf" srcId="{E8CEDB5E-CCE5-43AC-A2E6-826C7F8CF800}" destId="{BBDACBC6-A0CD-4092-985A-10B75CD6F758}" srcOrd="9" destOrd="0" presId="urn:microsoft.com/office/officeart/2005/8/layout/list1"/>
    <dgm:cxn modelId="{31F8EE79-6B9B-4F39-BC18-74531187A2DF}" type="presParOf" srcId="{E8CEDB5E-CCE5-43AC-A2E6-826C7F8CF800}" destId="{1334483A-FA16-45CA-B35A-91041D69908B}" srcOrd="10" destOrd="0" presId="urn:microsoft.com/office/officeart/2005/8/layout/list1"/>
    <dgm:cxn modelId="{F2ABCC2B-F0DF-413C-8535-9D4D152D9410}" type="presParOf" srcId="{E8CEDB5E-CCE5-43AC-A2E6-826C7F8CF800}" destId="{D1FB0954-EFE7-42D3-AAC6-15C2E0262633}" srcOrd="11" destOrd="0" presId="urn:microsoft.com/office/officeart/2005/8/layout/list1"/>
    <dgm:cxn modelId="{88591157-DD39-4221-805C-7F7B8333860D}" type="presParOf" srcId="{E8CEDB5E-CCE5-43AC-A2E6-826C7F8CF800}" destId="{3D1D63F1-6D17-4D25-9800-AE04D06F05C5}" srcOrd="12" destOrd="0" presId="urn:microsoft.com/office/officeart/2005/8/layout/list1"/>
    <dgm:cxn modelId="{E386C9F5-7798-4ADC-9033-745258D2F8AB}" type="presParOf" srcId="{3D1D63F1-6D17-4D25-9800-AE04D06F05C5}" destId="{46AA3F77-B248-419E-BDF4-2385724758B5}" srcOrd="0" destOrd="0" presId="urn:microsoft.com/office/officeart/2005/8/layout/list1"/>
    <dgm:cxn modelId="{462DB24C-B800-4EA8-9F72-D487DF214104}" type="presParOf" srcId="{3D1D63F1-6D17-4D25-9800-AE04D06F05C5}" destId="{6565DC3F-6971-4054-851F-52028ADEAE7E}" srcOrd="1" destOrd="0" presId="urn:microsoft.com/office/officeart/2005/8/layout/list1"/>
    <dgm:cxn modelId="{687F98B2-FBF6-4966-9ACF-3B06A09E6733}" type="presParOf" srcId="{E8CEDB5E-CCE5-43AC-A2E6-826C7F8CF800}" destId="{AC9E5DC8-825D-4204-BFB9-C219C9EFC6E0}" srcOrd="13" destOrd="0" presId="urn:microsoft.com/office/officeart/2005/8/layout/list1"/>
    <dgm:cxn modelId="{91030229-0220-4504-B6AA-9B8FAFEB1502}" type="presParOf" srcId="{E8CEDB5E-CCE5-43AC-A2E6-826C7F8CF800}" destId="{312AB859-9799-469C-A2A9-6AD70D021190}" srcOrd="14" destOrd="0" presId="urn:microsoft.com/office/officeart/2005/8/layout/list1"/>
    <dgm:cxn modelId="{BE0A75D4-54F0-4689-9259-B76F1C044E7E}" type="presParOf" srcId="{E8CEDB5E-CCE5-43AC-A2E6-826C7F8CF800}" destId="{F4631D0C-7B2B-4941-AE98-0D76B0F9ABDA}" srcOrd="15" destOrd="0" presId="urn:microsoft.com/office/officeart/2005/8/layout/list1"/>
    <dgm:cxn modelId="{BD431103-E16E-4827-B605-65C1053E2A46}" type="presParOf" srcId="{E8CEDB5E-CCE5-43AC-A2E6-826C7F8CF800}" destId="{A9CE2869-F4C0-43FE-9026-CC8E6F098CBC}" srcOrd="16" destOrd="0" presId="urn:microsoft.com/office/officeart/2005/8/layout/list1"/>
    <dgm:cxn modelId="{3F2C4F59-422D-4C68-9663-107FF5158B7D}" type="presParOf" srcId="{A9CE2869-F4C0-43FE-9026-CC8E6F098CBC}" destId="{625D9C2E-00F0-4CE3-BE30-7B8719A1BC55}" srcOrd="0" destOrd="0" presId="urn:microsoft.com/office/officeart/2005/8/layout/list1"/>
    <dgm:cxn modelId="{832146B0-F130-4BEB-815E-AB847860B436}" type="presParOf" srcId="{A9CE2869-F4C0-43FE-9026-CC8E6F098CBC}" destId="{91A85B54-827E-41F1-8A37-2C2FAE912A40}" srcOrd="1" destOrd="0" presId="urn:microsoft.com/office/officeart/2005/8/layout/list1"/>
    <dgm:cxn modelId="{92BC2538-2689-4874-B661-66D62DB555CB}" type="presParOf" srcId="{E8CEDB5E-CCE5-43AC-A2E6-826C7F8CF800}" destId="{713BABDD-9EA4-455E-9FD5-3156C81755F0}" srcOrd="17" destOrd="0" presId="urn:microsoft.com/office/officeart/2005/8/layout/list1"/>
    <dgm:cxn modelId="{372C5453-D251-473A-AE28-B4863726DD43}" type="presParOf" srcId="{E8CEDB5E-CCE5-43AC-A2E6-826C7F8CF800}" destId="{F0211324-03F2-442C-A90A-9AB23A70E73D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B0E106-084A-4A77-B0A2-B0614BBF0D7D}" type="doc">
      <dgm:prSet loTypeId="urn:microsoft.com/office/officeart/2005/8/layout/funnel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584BD56-15CD-4A21-83EF-2CE8FE5D1A50}">
      <dgm:prSet phldrT="[Text]"/>
      <dgm:spPr/>
      <dgm:t>
        <a:bodyPr/>
        <a:lstStyle/>
        <a:p>
          <a:r>
            <a:rPr lang="en-US" b="1" dirty="0">
              <a:latin typeface="WhitneyCondensed Book" pitchFamily="50" charset="0"/>
            </a:rPr>
            <a:t>Personal Technical Skills </a:t>
          </a:r>
        </a:p>
      </dgm:t>
    </dgm:pt>
    <dgm:pt modelId="{0B325B4F-8063-465D-B74C-1CB72EE40389}" type="parTrans" cxnId="{B3FD066B-1BA1-476D-A1D5-4B3BA4E30B8D}">
      <dgm:prSet/>
      <dgm:spPr/>
      <dgm:t>
        <a:bodyPr/>
        <a:lstStyle/>
        <a:p>
          <a:endParaRPr lang="en-US" b="1"/>
        </a:p>
      </dgm:t>
    </dgm:pt>
    <dgm:pt modelId="{8D46CBFB-A3BC-412C-8FDF-1D90F2148D82}" type="sibTrans" cxnId="{B3FD066B-1BA1-476D-A1D5-4B3BA4E30B8D}">
      <dgm:prSet/>
      <dgm:spPr/>
      <dgm:t>
        <a:bodyPr/>
        <a:lstStyle/>
        <a:p>
          <a:endParaRPr lang="en-US" b="1"/>
        </a:p>
      </dgm:t>
    </dgm:pt>
    <dgm:pt modelId="{24D28B42-1CEE-4213-968B-94B52BCDF816}">
      <dgm:prSet phldrT="[Text]"/>
      <dgm:spPr/>
      <dgm:t>
        <a:bodyPr/>
        <a:lstStyle/>
        <a:p>
          <a:r>
            <a:rPr lang="en-US" b="1" dirty="0">
              <a:latin typeface="WhitneyCondensed Book" pitchFamily="50" charset="0"/>
            </a:rPr>
            <a:t>Experiential Knowledge</a:t>
          </a:r>
        </a:p>
      </dgm:t>
    </dgm:pt>
    <dgm:pt modelId="{47E6C56E-7111-4B37-84B1-2CB3445B571C}" type="parTrans" cxnId="{7CEBFC08-00E5-44D4-8CC3-90433C321AA6}">
      <dgm:prSet/>
      <dgm:spPr/>
      <dgm:t>
        <a:bodyPr/>
        <a:lstStyle/>
        <a:p>
          <a:endParaRPr lang="en-US" b="1"/>
        </a:p>
      </dgm:t>
    </dgm:pt>
    <dgm:pt modelId="{624C450C-65D6-4908-B8AC-8055844C5FFA}" type="sibTrans" cxnId="{7CEBFC08-00E5-44D4-8CC3-90433C321AA6}">
      <dgm:prSet/>
      <dgm:spPr/>
      <dgm:t>
        <a:bodyPr/>
        <a:lstStyle/>
        <a:p>
          <a:endParaRPr lang="en-US" b="1"/>
        </a:p>
      </dgm:t>
    </dgm:pt>
    <dgm:pt modelId="{2F79D20F-ACF9-4BE2-9124-FE4DCEB843EF}">
      <dgm:prSet phldrT="[Text]"/>
      <dgm:spPr/>
      <dgm:t>
        <a:bodyPr/>
        <a:lstStyle/>
        <a:p>
          <a:r>
            <a:rPr lang="en-US" b="1" dirty="0">
              <a:latin typeface="WhitneyCondensed Book" pitchFamily="50" charset="0"/>
            </a:rPr>
            <a:t>Process Database</a:t>
          </a:r>
        </a:p>
      </dgm:t>
    </dgm:pt>
    <dgm:pt modelId="{6BC726A1-09C1-4C91-A6A2-50AB106F4895}" type="parTrans" cxnId="{CDBD01C2-A3C0-493E-B4F5-0F11CA7CF7EE}">
      <dgm:prSet/>
      <dgm:spPr/>
      <dgm:t>
        <a:bodyPr/>
        <a:lstStyle/>
        <a:p>
          <a:endParaRPr lang="en-US" b="1"/>
        </a:p>
      </dgm:t>
    </dgm:pt>
    <dgm:pt modelId="{E6AB65D6-9C9F-440A-9709-B54200384AC0}" type="sibTrans" cxnId="{CDBD01C2-A3C0-493E-B4F5-0F11CA7CF7EE}">
      <dgm:prSet/>
      <dgm:spPr/>
      <dgm:t>
        <a:bodyPr/>
        <a:lstStyle/>
        <a:p>
          <a:endParaRPr lang="en-US" b="1"/>
        </a:p>
      </dgm:t>
    </dgm:pt>
    <dgm:pt modelId="{B5F23DB8-C9A8-4A34-9BB5-BA9A9CCC8498}">
      <dgm:prSet phldrT="[Text]" custT="1"/>
      <dgm:spPr/>
      <dgm:t>
        <a:bodyPr/>
        <a:lstStyle/>
        <a:p>
          <a:r>
            <a:rPr lang="en-US" sz="2800" b="1" dirty="0">
              <a:latin typeface="WhitneyCondensed Semibold" pitchFamily="50" charset="0"/>
            </a:rPr>
            <a:t>Data</a:t>
          </a:r>
          <a:endParaRPr lang="en-US" sz="2400" b="1" dirty="0">
            <a:latin typeface="WhitneyCondensed Semibold" pitchFamily="50" charset="0"/>
          </a:endParaRPr>
        </a:p>
      </dgm:t>
    </dgm:pt>
    <dgm:pt modelId="{B2BCD5B1-3F02-4E8D-BB56-BA2445D4BAAF}" type="parTrans" cxnId="{393CDD5F-8E32-45AE-BEA7-FA67F12352E7}">
      <dgm:prSet/>
      <dgm:spPr/>
      <dgm:t>
        <a:bodyPr/>
        <a:lstStyle/>
        <a:p>
          <a:endParaRPr lang="en-US" b="1"/>
        </a:p>
      </dgm:t>
    </dgm:pt>
    <dgm:pt modelId="{AD82211E-B420-4335-8A1D-E5B5ED65DCCC}" type="sibTrans" cxnId="{393CDD5F-8E32-45AE-BEA7-FA67F12352E7}">
      <dgm:prSet/>
      <dgm:spPr/>
      <dgm:t>
        <a:bodyPr/>
        <a:lstStyle/>
        <a:p>
          <a:endParaRPr lang="en-US" b="1"/>
        </a:p>
      </dgm:t>
    </dgm:pt>
    <dgm:pt modelId="{69D2A2D6-55F4-4657-B6D7-64C330A7BCCE}" type="pres">
      <dgm:prSet presAssocID="{E3B0E106-084A-4A77-B0A2-B0614BBF0D7D}" presName="Name0" presStyleCnt="0">
        <dgm:presLayoutVars>
          <dgm:chMax val="4"/>
          <dgm:resizeHandles val="exact"/>
        </dgm:presLayoutVars>
      </dgm:prSet>
      <dgm:spPr/>
    </dgm:pt>
    <dgm:pt modelId="{0B056DA8-DFB5-4E41-BA79-E03F459A92CE}" type="pres">
      <dgm:prSet presAssocID="{E3B0E106-084A-4A77-B0A2-B0614BBF0D7D}" presName="ellipse" presStyleLbl="trBgShp" presStyleIdx="0" presStyleCnt="1"/>
      <dgm:spPr/>
    </dgm:pt>
    <dgm:pt modelId="{D8719A9B-5C66-41F7-B9D9-621FEBE49D05}" type="pres">
      <dgm:prSet presAssocID="{E3B0E106-084A-4A77-B0A2-B0614BBF0D7D}" presName="arrow1" presStyleLbl="fgShp" presStyleIdx="0" presStyleCnt="1"/>
      <dgm:spPr/>
    </dgm:pt>
    <dgm:pt modelId="{7D9D392F-ACB5-4890-9C48-5FBC500DCB5D}" type="pres">
      <dgm:prSet presAssocID="{E3B0E106-084A-4A77-B0A2-B0614BBF0D7D}" presName="rectangle" presStyleLbl="revTx" presStyleIdx="0" presStyleCnt="1">
        <dgm:presLayoutVars>
          <dgm:bulletEnabled val="1"/>
        </dgm:presLayoutVars>
      </dgm:prSet>
      <dgm:spPr/>
    </dgm:pt>
    <dgm:pt modelId="{E9C58082-15F6-4DA6-8462-A6CD4A4936CD}" type="pres">
      <dgm:prSet presAssocID="{24D28B42-1CEE-4213-968B-94B52BCDF816}" presName="item1" presStyleLbl="node1" presStyleIdx="0" presStyleCnt="3">
        <dgm:presLayoutVars>
          <dgm:bulletEnabled val="1"/>
        </dgm:presLayoutVars>
      </dgm:prSet>
      <dgm:spPr/>
    </dgm:pt>
    <dgm:pt modelId="{5544152F-1616-4A92-A576-E3E6DDECDD6F}" type="pres">
      <dgm:prSet presAssocID="{2F79D20F-ACF9-4BE2-9124-FE4DCEB843EF}" presName="item2" presStyleLbl="node1" presStyleIdx="1" presStyleCnt="3" custLinFactNeighborY="-9976">
        <dgm:presLayoutVars>
          <dgm:bulletEnabled val="1"/>
        </dgm:presLayoutVars>
      </dgm:prSet>
      <dgm:spPr/>
    </dgm:pt>
    <dgm:pt modelId="{CDD02E09-8FF2-46F4-AD6C-15B658B1B31D}" type="pres">
      <dgm:prSet presAssocID="{B5F23DB8-C9A8-4A34-9BB5-BA9A9CCC8498}" presName="item3" presStyleLbl="node1" presStyleIdx="2" presStyleCnt="3">
        <dgm:presLayoutVars>
          <dgm:bulletEnabled val="1"/>
        </dgm:presLayoutVars>
      </dgm:prSet>
      <dgm:spPr/>
    </dgm:pt>
    <dgm:pt modelId="{C482AC55-3B00-427D-A010-A65A71525FA2}" type="pres">
      <dgm:prSet presAssocID="{E3B0E106-084A-4A77-B0A2-B0614BBF0D7D}" presName="funnel" presStyleLbl="trAlignAcc1" presStyleIdx="0" presStyleCnt="1"/>
      <dgm:spPr/>
    </dgm:pt>
  </dgm:ptLst>
  <dgm:cxnLst>
    <dgm:cxn modelId="{7CEBFC08-00E5-44D4-8CC3-90433C321AA6}" srcId="{E3B0E106-084A-4A77-B0A2-B0614BBF0D7D}" destId="{24D28B42-1CEE-4213-968B-94B52BCDF816}" srcOrd="1" destOrd="0" parTransId="{47E6C56E-7111-4B37-84B1-2CB3445B571C}" sibTransId="{624C450C-65D6-4908-B8AC-8055844C5FFA}"/>
    <dgm:cxn modelId="{393CDD5F-8E32-45AE-BEA7-FA67F12352E7}" srcId="{E3B0E106-084A-4A77-B0A2-B0614BBF0D7D}" destId="{B5F23DB8-C9A8-4A34-9BB5-BA9A9CCC8498}" srcOrd="3" destOrd="0" parTransId="{B2BCD5B1-3F02-4E8D-BB56-BA2445D4BAAF}" sibTransId="{AD82211E-B420-4335-8A1D-E5B5ED65DCCC}"/>
    <dgm:cxn modelId="{B3FD066B-1BA1-476D-A1D5-4B3BA4E30B8D}" srcId="{E3B0E106-084A-4A77-B0A2-B0614BBF0D7D}" destId="{8584BD56-15CD-4A21-83EF-2CE8FE5D1A50}" srcOrd="0" destOrd="0" parTransId="{0B325B4F-8063-465D-B74C-1CB72EE40389}" sibTransId="{8D46CBFB-A3BC-412C-8FDF-1D90F2148D82}"/>
    <dgm:cxn modelId="{85C7F498-6811-4924-B63E-9F17525C62F0}" type="presOf" srcId="{2F79D20F-ACF9-4BE2-9124-FE4DCEB843EF}" destId="{E9C58082-15F6-4DA6-8462-A6CD4A4936CD}" srcOrd="0" destOrd="0" presId="urn:microsoft.com/office/officeart/2005/8/layout/funnel1"/>
    <dgm:cxn modelId="{1D1DBFA1-32C2-4E93-B18F-855A67401167}" type="presOf" srcId="{B5F23DB8-C9A8-4A34-9BB5-BA9A9CCC8498}" destId="{7D9D392F-ACB5-4890-9C48-5FBC500DCB5D}" srcOrd="0" destOrd="0" presId="urn:microsoft.com/office/officeart/2005/8/layout/funnel1"/>
    <dgm:cxn modelId="{CDBD01C2-A3C0-493E-B4F5-0F11CA7CF7EE}" srcId="{E3B0E106-084A-4A77-B0A2-B0614BBF0D7D}" destId="{2F79D20F-ACF9-4BE2-9124-FE4DCEB843EF}" srcOrd="2" destOrd="0" parTransId="{6BC726A1-09C1-4C91-A6A2-50AB106F4895}" sibTransId="{E6AB65D6-9C9F-440A-9709-B54200384AC0}"/>
    <dgm:cxn modelId="{8AFEF3E4-7E5D-41BC-9CD0-0E62701ED747}" type="presOf" srcId="{E3B0E106-084A-4A77-B0A2-B0614BBF0D7D}" destId="{69D2A2D6-55F4-4657-B6D7-64C330A7BCCE}" srcOrd="0" destOrd="0" presId="urn:microsoft.com/office/officeart/2005/8/layout/funnel1"/>
    <dgm:cxn modelId="{A7BAEEE8-FE7D-46E1-8B73-BCA7641B64B9}" type="presOf" srcId="{24D28B42-1CEE-4213-968B-94B52BCDF816}" destId="{5544152F-1616-4A92-A576-E3E6DDECDD6F}" srcOrd="0" destOrd="0" presId="urn:microsoft.com/office/officeart/2005/8/layout/funnel1"/>
    <dgm:cxn modelId="{24BF36EB-505D-4067-B509-834828F3DA0E}" type="presOf" srcId="{8584BD56-15CD-4A21-83EF-2CE8FE5D1A50}" destId="{CDD02E09-8FF2-46F4-AD6C-15B658B1B31D}" srcOrd="0" destOrd="0" presId="urn:microsoft.com/office/officeart/2005/8/layout/funnel1"/>
    <dgm:cxn modelId="{B05F3EDE-11B0-48E0-9E85-19E8A92DEE1D}" type="presParOf" srcId="{69D2A2D6-55F4-4657-B6D7-64C330A7BCCE}" destId="{0B056DA8-DFB5-4E41-BA79-E03F459A92CE}" srcOrd="0" destOrd="0" presId="urn:microsoft.com/office/officeart/2005/8/layout/funnel1"/>
    <dgm:cxn modelId="{D01BDA91-6EE7-4D29-A976-E30B67E5210F}" type="presParOf" srcId="{69D2A2D6-55F4-4657-B6D7-64C330A7BCCE}" destId="{D8719A9B-5C66-41F7-B9D9-621FEBE49D05}" srcOrd="1" destOrd="0" presId="urn:microsoft.com/office/officeart/2005/8/layout/funnel1"/>
    <dgm:cxn modelId="{CD333009-B00A-4392-97A4-FC9878C70CD9}" type="presParOf" srcId="{69D2A2D6-55F4-4657-B6D7-64C330A7BCCE}" destId="{7D9D392F-ACB5-4890-9C48-5FBC500DCB5D}" srcOrd="2" destOrd="0" presId="urn:microsoft.com/office/officeart/2005/8/layout/funnel1"/>
    <dgm:cxn modelId="{0F2C695D-028E-4944-8391-95E37BBCFFFF}" type="presParOf" srcId="{69D2A2D6-55F4-4657-B6D7-64C330A7BCCE}" destId="{E9C58082-15F6-4DA6-8462-A6CD4A4936CD}" srcOrd="3" destOrd="0" presId="urn:microsoft.com/office/officeart/2005/8/layout/funnel1"/>
    <dgm:cxn modelId="{A91EDDB8-7001-4E09-B39C-886D9D68545D}" type="presParOf" srcId="{69D2A2D6-55F4-4657-B6D7-64C330A7BCCE}" destId="{5544152F-1616-4A92-A576-E3E6DDECDD6F}" srcOrd="4" destOrd="0" presId="urn:microsoft.com/office/officeart/2005/8/layout/funnel1"/>
    <dgm:cxn modelId="{A3C73E7E-7033-488B-8ED1-364E97F6738D}" type="presParOf" srcId="{69D2A2D6-55F4-4657-B6D7-64C330A7BCCE}" destId="{CDD02E09-8FF2-46F4-AD6C-15B658B1B31D}" srcOrd="5" destOrd="0" presId="urn:microsoft.com/office/officeart/2005/8/layout/funnel1"/>
    <dgm:cxn modelId="{5E2D42EF-D035-4D37-B676-70FB85067E1F}" type="presParOf" srcId="{69D2A2D6-55F4-4657-B6D7-64C330A7BCCE}" destId="{C482AC55-3B00-427D-A010-A65A71525FA2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16D04E-E930-461D-9DFA-458C798017C8}">
      <dsp:nvSpPr>
        <dsp:cNvPr id="0" name=""/>
        <dsp:cNvSpPr/>
      </dsp:nvSpPr>
      <dsp:spPr>
        <a:xfrm>
          <a:off x="0" y="201115"/>
          <a:ext cx="8698552" cy="756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5104" tIns="104140" rIns="675104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WhitneyCondensed Book" pitchFamily="50" charset="0"/>
            </a:rPr>
            <a:t>Process Simulation in Software Environment –Flow &amp; Solidification Simulation; Machine Learning tools</a:t>
          </a:r>
        </a:p>
      </dsp:txBody>
      <dsp:txXfrm>
        <a:off x="0" y="201115"/>
        <a:ext cx="8698552" cy="756000"/>
      </dsp:txXfrm>
    </dsp:sp>
    <dsp:sp modelId="{096CED5B-DF18-4734-AB53-A58237BBD78A}">
      <dsp:nvSpPr>
        <dsp:cNvPr id="0" name=""/>
        <dsp:cNvSpPr/>
      </dsp:nvSpPr>
      <dsp:spPr>
        <a:xfrm>
          <a:off x="434927" y="23014"/>
          <a:ext cx="6088986" cy="25190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149" tIns="0" rIns="23014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WhitneyCondensed Semibold" pitchFamily="50" charset="0"/>
            </a:rPr>
            <a:t>Virtual Engineering</a:t>
          </a:r>
        </a:p>
      </dsp:txBody>
      <dsp:txXfrm>
        <a:off x="447224" y="35311"/>
        <a:ext cx="6064392" cy="227307"/>
      </dsp:txXfrm>
    </dsp:sp>
    <dsp:sp modelId="{B948E7B4-7730-4952-9E70-B5E20B81E44B}">
      <dsp:nvSpPr>
        <dsp:cNvPr id="0" name=""/>
        <dsp:cNvSpPr/>
      </dsp:nvSpPr>
      <dsp:spPr>
        <a:xfrm>
          <a:off x="0" y="1162217"/>
          <a:ext cx="8698552" cy="756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5104" tIns="104140" rIns="675104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WhitneyCondensed Book" pitchFamily="50" charset="0"/>
            </a:rPr>
            <a:t>Enables equipment to collect process properties data in digital format – Humidity &amp; Temperature sensors</a:t>
          </a:r>
        </a:p>
      </dsp:txBody>
      <dsp:txXfrm>
        <a:off x="0" y="1162217"/>
        <a:ext cx="8698552" cy="756000"/>
      </dsp:txXfrm>
    </dsp:sp>
    <dsp:sp modelId="{4F57665C-46F3-4929-8F86-7E467351A9B9}">
      <dsp:nvSpPr>
        <dsp:cNvPr id="0" name=""/>
        <dsp:cNvSpPr/>
      </dsp:nvSpPr>
      <dsp:spPr>
        <a:xfrm>
          <a:off x="434927" y="984115"/>
          <a:ext cx="6088986" cy="25190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149" tIns="0" rIns="23014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WhitneyCondensed Semibold" pitchFamily="50" charset="0"/>
            </a:rPr>
            <a:t>Smart Sensors</a:t>
          </a:r>
        </a:p>
      </dsp:txBody>
      <dsp:txXfrm>
        <a:off x="447224" y="996412"/>
        <a:ext cx="6064392" cy="227307"/>
      </dsp:txXfrm>
    </dsp:sp>
    <dsp:sp modelId="{1334483A-FA16-45CA-B35A-91041D69908B}">
      <dsp:nvSpPr>
        <dsp:cNvPr id="0" name=""/>
        <dsp:cNvSpPr/>
      </dsp:nvSpPr>
      <dsp:spPr>
        <a:xfrm>
          <a:off x="0" y="2123318"/>
          <a:ext cx="8698552" cy="756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5104" tIns="104140" rIns="675104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WhitneyCondensed Book" pitchFamily="50" charset="0"/>
            </a:rPr>
            <a:t>Enables the real time exchange of data – Molding Line and Mixer SCADA, ERP and Compactability Controller Integration; and online measurements</a:t>
          </a:r>
        </a:p>
      </dsp:txBody>
      <dsp:txXfrm>
        <a:off x="0" y="2123318"/>
        <a:ext cx="8698552" cy="756000"/>
      </dsp:txXfrm>
    </dsp:sp>
    <dsp:sp modelId="{6E201C5C-4606-4C81-A991-1CB2B14FB922}">
      <dsp:nvSpPr>
        <dsp:cNvPr id="0" name=""/>
        <dsp:cNvSpPr/>
      </dsp:nvSpPr>
      <dsp:spPr>
        <a:xfrm>
          <a:off x="434927" y="1945217"/>
          <a:ext cx="6088986" cy="25190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149" tIns="0" rIns="23014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WhitneyCondensed Semibold" pitchFamily="50" charset="0"/>
            </a:rPr>
            <a:t>Internet of Things</a:t>
          </a:r>
        </a:p>
      </dsp:txBody>
      <dsp:txXfrm>
        <a:off x="447224" y="1957514"/>
        <a:ext cx="6064392" cy="227307"/>
      </dsp:txXfrm>
    </dsp:sp>
    <dsp:sp modelId="{312AB859-9799-469C-A2A9-6AD70D021190}">
      <dsp:nvSpPr>
        <dsp:cNvPr id="0" name=""/>
        <dsp:cNvSpPr/>
      </dsp:nvSpPr>
      <dsp:spPr>
        <a:xfrm>
          <a:off x="0" y="3084420"/>
          <a:ext cx="8698552" cy="756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5104" tIns="104140" rIns="675104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WhitneyCondensed Book" pitchFamily="50" charset="0"/>
            </a:rPr>
            <a:t>Centralized data storage, anywhere accessibility, cloud server based programing and computing application which can also be accessed over the internet</a:t>
          </a:r>
        </a:p>
      </dsp:txBody>
      <dsp:txXfrm>
        <a:off x="0" y="3084420"/>
        <a:ext cx="8698552" cy="756000"/>
      </dsp:txXfrm>
    </dsp:sp>
    <dsp:sp modelId="{6565DC3F-6971-4054-851F-52028ADEAE7E}">
      <dsp:nvSpPr>
        <dsp:cNvPr id="0" name=""/>
        <dsp:cNvSpPr/>
      </dsp:nvSpPr>
      <dsp:spPr>
        <a:xfrm>
          <a:off x="434927" y="2906318"/>
          <a:ext cx="6088986" cy="25190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149" tIns="0" rIns="23014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WhitneyCondensed Semibold" pitchFamily="50" charset="0"/>
            </a:rPr>
            <a:t>Cloud Computing</a:t>
          </a:r>
        </a:p>
      </dsp:txBody>
      <dsp:txXfrm>
        <a:off x="447224" y="2918615"/>
        <a:ext cx="6064392" cy="227307"/>
      </dsp:txXfrm>
    </dsp:sp>
    <dsp:sp modelId="{F0211324-03F2-442C-A90A-9AB23A70E73D}">
      <dsp:nvSpPr>
        <dsp:cNvPr id="0" name=""/>
        <dsp:cNvSpPr/>
      </dsp:nvSpPr>
      <dsp:spPr>
        <a:xfrm>
          <a:off x="0" y="4045521"/>
          <a:ext cx="8698552" cy="7560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5104" tIns="104140" rIns="675104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WhitneyCondensed Book" pitchFamily="50" charset="0"/>
            </a:rPr>
            <a:t>Advanced Machine Learning Algorithm applied on big databases to Optimize foundry process</a:t>
          </a:r>
        </a:p>
      </dsp:txBody>
      <dsp:txXfrm>
        <a:off x="0" y="4045521"/>
        <a:ext cx="8698552" cy="756000"/>
      </dsp:txXfrm>
    </dsp:sp>
    <dsp:sp modelId="{91A85B54-827E-41F1-8A37-2C2FAE912A40}">
      <dsp:nvSpPr>
        <dsp:cNvPr id="0" name=""/>
        <dsp:cNvSpPr/>
      </dsp:nvSpPr>
      <dsp:spPr>
        <a:xfrm>
          <a:off x="434927" y="3867420"/>
          <a:ext cx="6088986" cy="251901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0149" tIns="0" rIns="230149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WhitneyCondensed Semibold" pitchFamily="50" charset="0"/>
            </a:rPr>
            <a:t>Data Analytics</a:t>
          </a:r>
        </a:p>
      </dsp:txBody>
      <dsp:txXfrm>
        <a:off x="447224" y="3879717"/>
        <a:ext cx="6064392" cy="2273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056DA8-DFB5-4E41-BA79-E03F459A92CE}">
      <dsp:nvSpPr>
        <dsp:cNvPr id="0" name=""/>
        <dsp:cNvSpPr/>
      </dsp:nvSpPr>
      <dsp:spPr>
        <a:xfrm>
          <a:off x="1646935" y="136756"/>
          <a:ext cx="2714080" cy="942564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719A9B-5C66-41F7-B9D9-621FEBE49D05}">
      <dsp:nvSpPr>
        <dsp:cNvPr id="0" name=""/>
        <dsp:cNvSpPr/>
      </dsp:nvSpPr>
      <dsp:spPr>
        <a:xfrm>
          <a:off x="2745191" y="2444776"/>
          <a:ext cx="525984" cy="336630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9D392F-ACB5-4890-9C48-5FBC500DCB5D}">
      <dsp:nvSpPr>
        <dsp:cNvPr id="0" name=""/>
        <dsp:cNvSpPr/>
      </dsp:nvSpPr>
      <dsp:spPr>
        <a:xfrm>
          <a:off x="1745820" y="2714080"/>
          <a:ext cx="2524726" cy="631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WhitneyCondensed Semibold" pitchFamily="50" charset="0"/>
            </a:rPr>
            <a:t>Data</a:t>
          </a:r>
          <a:endParaRPr lang="en-US" sz="2400" b="1" kern="1200" dirty="0">
            <a:latin typeface="WhitneyCondensed Semibold" pitchFamily="50" charset="0"/>
          </a:endParaRPr>
        </a:p>
      </dsp:txBody>
      <dsp:txXfrm>
        <a:off x="1745820" y="2714080"/>
        <a:ext cx="2524726" cy="631181"/>
      </dsp:txXfrm>
    </dsp:sp>
    <dsp:sp modelId="{E9C58082-15F6-4DA6-8462-A6CD4A4936CD}">
      <dsp:nvSpPr>
        <dsp:cNvPr id="0" name=""/>
        <dsp:cNvSpPr/>
      </dsp:nvSpPr>
      <dsp:spPr>
        <a:xfrm>
          <a:off x="2633682" y="1152116"/>
          <a:ext cx="946772" cy="94677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WhitneyCondensed Book" pitchFamily="50" charset="0"/>
            </a:rPr>
            <a:t>Process Database</a:t>
          </a:r>
        </a:p>
      </dsp:txBody>
      <dsp:txXfrm>
        <a:off x="2772334" y="1290768"/>
        <a:ext cx="669468" cy="669468"/>
      </dsp:txXfrm>
    </dsp:sp>
    <dsp:sp modelId="{5544152F-1616-4A92-A576-E3E6DDECDD6F}">
      <dsp:nvSpPr>
        <dsp:cNvPr id="0" name=""/>
        <dsp:cNvSpPr/>
      </dsp:nvSpPr>
      <dsp:spPr>
        <a:xfrm>
          <a:off x="1956214" y="347377"/>
          <a:ext cx="946772" cy="946772"/>
        </a:xfrm>
        <a:prstGeom prst="ellipse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WhitneyCondensed Book" pitchFamily="50" charset="0"/>
            </a:rPr>
            <a:t>Experiential Knowledge</a:t>
          </a:r>
        </a:p>
      </dsp:txBody>
      <dsp:txXfrm>
        <a:off x="2094866" y="486029"/>
        <a:ext cx="669468" cy="669468"/>
      </dsp:txXfrm>
    </dsp:sp>
    <dsp:sp modelId="{CDD02E09-8FF2-46F4-AD6C-15B658B1B31D}">
      <dsp:nvSpPr>
        <dsp:cNvPr id="0" name=""/>
        <dsp:cNvSpPr/>
      </dsp:nvSpPr>
      <dsp:spPr>
        <a:xfrm>
          <a:off x="2924026" y="212918"/>
          <a:ext cx="946772" cy="946772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WhitneyCondensed Book" pitchFamily="50" charset="0"/>
            </a:rPr>
            <a:t>Personal Technical Skills </a:t>
          </a:r>
        </a:p>
      </dsp:txBody>
      <dsp:txXfrm>
        <a:off x="3062678" y="351570"/>
        <a:ext cx="669468" cy="669468"/>
      </dsp:txXfrm>
    </dsp:sp>
    <dsp:sp modelId="{C482AC55-3B00-427D-A010-A65A71525FA2}">
      <dsp:nvSpPr>
        <dsp:cNvPr id="0" name=""/>
        <dsp:cNvSpPr/>
      </dsp:nvSpPr>
      <dsp:spPr>
        <a:xfrm>
          <a:off x="1535426" y="21039"/>
          <a:ext cx="2945514" cy="2356411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CA0454-BA1B-4BA2-807E-36260FB2BDC6}" type="datetimeFigureOut">
              <a:rPr lang="en-US" smtClean="0"/>
              <a:t>10/31/20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C99E5-57E9-4396-A63A-9883AA496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34636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044C6-87FD-4617-8988-8F1779443D62}" type="datetimeFigureOut">
              <a:rPr lang="en-US" smtClean="0"/>
              <a:t>10/31/20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9E02DB-1948-4FEC-A7D7-9FB8026E3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2396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812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Maximum frequency : Maximum frequency will be restricted to the average maximum frequency for any parameter in historical data. </a:t>
            </a:r>
          </a:p>
        </p:txBody>
      </p:sp>
    </p:spTree>
    <p:extLst>
      <p:ext uri="{BB962C8B-B14F-4D97-AF65-F5344CB8AC3E}">
        <p14:creationId xmlns:p14="http://schemas.microsoft.com/office/powerpoint/2010/main" val="3866094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C72964-744D-4D45-98EC-836529193B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795694"/>
            <a:ext cx="10363200" cy="2387600"/>
          </a:xfrm>
        </p:spPr>
        <p:txBody>
          <a:bodyPr anchor="b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7536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Footer Placeholder 23"/>
          <p:cNvSpPr txBox="1">
            <a:spLocks/>
          </p:cNvSpPr>
          <p:nvPr userDrawn="1"/>
        </p:nvSpPr>
        <p:spPr>
          <a:xfrm>
            <a:off x="6945815" y="211597"/>
            <a:ext cx="4876799" cy="6950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1400" cap="none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378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6692"/>
            <a:ext cx="10515600" cy="10818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4260"/>
            <a:ext cx="10515600" cy="41195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984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513" y="184147"/>
            <a:ext cx="10515600" cy="92468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6513" y="1236965"/>
            <a:ext cx="5181600" cy="47155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0513" y="1236965"/>
            <a:ext cx="5181600" cy="47155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506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3358"/>
            <a:ext cx="10515600" cy="90011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247912"/>
            <a:ext cx="5157787" cy="111714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1" y="2365058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15" y="1247912"/>
            <a:ext cx="5183188" cy="111714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5" y="2365058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387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762000"/>
            <a:ext cx="3932237" cy="12954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762001"/>
            <a:ext cx="6172200" cy="50990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0368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781050"/>
            <a:ext cx="3932237" cy="12763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781051"/>
            <a:ext cx="6172200" cy="5080006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5772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608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9840" y="471053"/>
            <a:ext cx="2628900" cy="54149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3141" y="471055"/>
            <a:ext cx="7734300" cy="541496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042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0325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603F30-CF24-48A9-A4A2-03C172AA26BA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073655"/>
            <a:ext cx="10515600" cy="924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203299"/>
            <a:ext cx="10515600" cy="2615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613232E0-46BD-45A4-B8A3-8A5D1C62631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 flipH="1">
            <a:off x="0" y="6496059"/>
            <a:ext cx="539750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B01F22-A5A4-4F60-9DB4-547DDFE1091C}" type="slidenum">
              <a:rPr lang="en-I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val="48962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8" r:id="rId5"/>
    <p:sldLayoutId id="2147483669" r:id="rId6"/>
    <p:sldLayoutId id="2147483670" r:id="rId7"/>
    <p:sldLayoutId id="2147483671" r:id="rId8"/>
    <p:sldLayoutId id="2147483672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47823A3-FE3A-437D-867A-9B4FF9089DE1}"/>
              </a:ext>
            </a:extLst>
          </p:cNvPr>
          <p:cNvSpPr/>
          <p:nvPr/>
        </p:nvSpPr>
        <p:spPr>
          <a:xfrm>
            <a:off x="2552018" y="2247168"/>
            <a:ext cx="7494364" cy="1446550"/>
          </a:xfrm>
          <a:prstGeom prst="rect">
            <a:avLst/>
          </a:prstGeom>
          <a:solidFill>
            <a:srgbClr val="195498"/>
          </a:solidFill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WhitneyCondensed Semibold" pitchFamily="50" charset="0"/>
              </a:rPr>
              <a:t>Data driven Dynamic Optimization </a:t>
            </a:r>
          </a:p>
          <a:p>
            <a:pPr algn="ctr"/>
            <a:r>
              <a:rPr lang="en-US" sz="4400" b="1" dirty="0">
                <a:solidFill>
                  <a:schemeClr val="bg1"/>
                </a:solidFill>
                <a:latin typeface="WhitneyCondensed Semibold" pitchFamily="50" charset="0"/>
              </a:rPr>
              <a:t>of Foundry Sand Testing 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31EAD1-AF84-45ED-AEE6-E95FE1FE43F2}"/>
              </a:ext>
            </a:extLst>
          </p:cNvPr>
          <p:cNvSpPr/>
          <p:nvPr/>
        </p:nvSpPr>
        <p:spPr>
          <a:xfrm>
            <a:off x="4331441" y="4179044"/>
            <a:ext cx="352911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WhitneyCondensed Semibold" pitchFamily="50" charset="0"/>
              </a:rPr>
              <a:t>Deepak Chowdhary, 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WhitneyCondensed Semibold" pitchFamily="50" charset="0"/>
              </a:rPr>
              <a:t>Director &amp; CEO</a:t>
            </a:r>
          </a:p>
          <a:p>
            <a:pPr algn="ctr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WhitneyCondensed Semibold" pitchFamily="50" charset="0"/>
              </a:rPr>
              <a:t>MPM Infosoft Pvt. Ltd., India</a:t>
            </a:r>
          </a:p>
          <a:p>
            <a:pPr algn="ctr"/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WhitneyCondensed Semibold" pitchFamily="50" charset="0"/>
              </a:rPr>
              <a:t>Developer of ‘SAND</a:t>
            </a:r>
            <a:r>
              <a:rPr lang="en-US" sz="1600" dirty="0">
                <a:solidFill>
                  <a:srgbClr val="00B050"/>
                </a:solidFill>
                <a:latin typeface="WhitneyCondensed Semibold" pitchFamily="50" charset="0"/>
              </a:rPr>
              <a:t>MAN</a:t>
            </a:r>
            <a:r>
              <a:rPr lang="en-US" sz="2400" dirty="0"/>
              <a:t> </a:t>
            </a:r>
            <a:r>
              <a:rPr lang="pl-PL" sz="2400" baseline="30000" dirty="0"/>
              <a:t>(TM)</a:t>
            </a:r>
            <a:r>
              <a:rPr lang="en-US" sz="2400" dirty="0"/>
              <a:t>’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WhitneyCondensed Semibold" pitchFamily="50" charset="0"/>
              </a:rPr>
              <a:t> Software</a:t>
            </a:r>
          </a:p>
          <a:p>
            <a:pPr algn="ctr"/>
            <a:r>
              <a:rPr lang="en-US" sz="16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WhitneyCondensed Semibold" pitchFamily="50" charset="0"/>
              </a:rPr>
              <a:t>30</a:t>
            </a:r>
            <a:r>
              <a:rPr lang="en-US" sz="1600" u="sng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WhitneyCondensed Semibold" pitchFamily="50" charset="0"/>
              </a:rPr>
              <a:t>th</a:t>
            </a:r>
            <a:r>
              <a:rPr lang="en-US" sz="16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WhitneyCondensed Semibold" pitchFamily="50" charset="0"/>
              </a:rPr>
              <a:t> April 2019</a:t>
            </a:r>
            <a:endParaRPr lang="pl-PL" sz="1200" u="sng" dirty="0">
              <a:solidFill>
                <a:schemeClr val="tx1">
                  <a:lumMod val="75000"/>
                  <a:lumOff val="25000"/>
                </a:schemeClr>
              </a:solidFill>
              <a:latin typeface="WhitneyCondensed Semi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498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10E166-5465-4F67-9074-E823B1FA8D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2233" b="14021"/>
          <a:stretch/>
        </p:blipFill>
        <p:spPr bwMode="auto">
          <a:xfrm>
            <a:off x="3573064" y="1286524"/>
            <a:ext cx="5045871" cy="4692468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E8F0AE4-1B22-431B-892F-77E0EAEBF120}"/>
              </a:ext>
            </a:extLst>
          </p:cNvPr>
          <p:cNvSpPr/>
          <p:nvPr/>
        </p:nvSpPr>
        <p:spPr>
          <a:xfrm>
            <a:off x="566058" y="3124927"/>
            <a:ext cx="2177142" cy="1323439"/>
          </a:xfrm>
          <a:prstGeom prst="rect">
            <a:avLst/>
          </a:prstGeom>
          <a:solidFill>
            <a:srgbClr val="2F529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u="sng" dirty="0">
                <a:latin typeface="WhitneyCondensed Semibold" pitchFamily="50" charset="0"/>
              </a:rPr>
              <a:t>BCG Matrix </a:t>
            </a:r>
          </a:p>
          <a:p>
            <a:pPr algn="ctr"/>
            <a:r>
              <a:rPr lang="en-US" sz="2000" dirty="0">
                <a:latin typeface="WhitneyCondensed Semibold" pitchFamily="50" charset="0"/>
              </a:rPr>
              <a:t>for testing frequency and resource availability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FE7AAF-6C78-4F2B-AE6A-774A91DB1149}"/>
              </a:ext>
            </a:extLst>
          </p:cNvPr>
          <p:cNvSpPr/>
          <p:nvPr/>
        </p:nvSpPr>
        <p:spPr>
          <a:xfrm>
            <a:off x="3391363" y="121922"/>
            <a:ext cx="54092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800" b="1" dirty="0">
                <a:latin typeface="WhitneyCondensed Semibold" pitchFamily="50" charset="0"/>
              </a:rPr>
              <a:t>Present Sand Testing Practice </a:t>
            </a:r>
          </a:p>
          <a:p>
            <a:pPr algn="ctr">
              <a:spcAft>
                <a:spcPts val="0"/>
              </a:spcAft>
            </a:pPr>
            <a:r>
              <a:rPr lang="en-US" sz="2800" b="1" dirty="0">
                <a:latin typeface="WhitneyCondensed Semibold" pitchFamily="50" charset="0"/>
              </a:rPr>
              <a:t>Testing frequency v/s resource availability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887D40-9AA3-4BC4-8949-EA414E9BAB2C}"/>
              </a:ext>
            </a:extLst>
          </p:cNvPr>
          <p:cNvSpPr/>
          <p:nvPr/>
        </p:nvSpPr>
        <p:spPr>
          <a:xfrm>
            <a:off x="5257797" y="2729265"/>
            <a:ext cx="374469" cy="252549"/>
          </a:xfrm>
          <a:prstGeom prst="rect">
            <a:avLst/>
          </a:prstGeom>
          <a:solidFill>
            <a:srgbClr val="DDD9C3"/>
          </a:solidFill>
          <a:ln>
            <a:solidFill>
              <a:srgbClr val="DDD9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WhitneyCondensed Semibold" pitchFamily="50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E4384E-6D13-432D-B621-E15467DB31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5" t="29466" r="45066" b="55216"/>
          <a:stretch/>
        </p:blipFill>
        <p:spPr bwMode="auto">
          <a:xfrm>
            <a:off x="4807131" y="2704882"/>
            <a:ext cx="1105988" cy="836022"/>
          </a:xfrm>
          <a:prstGeom prst="rect">
            <a:avLst/>
          </a:prstGeom>
          <a:noFill/>
          <a:ln>
            <a:solidFill>
              <a:srgbClr val="80B2D8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16F3A88-AB58-4314-999E-FF990DAE2416}"/>
              </a:ext>
            </a:extLst>
          </p:cNvPr>
          <p:cNvSpPr/>
          <p:nvPr/>
        </p:nvSpPr>
        <p:spPr>
          <a:xfrm>
            <a:off x="4924425" y="4267200"/>
            <a:ext cx="1105988" cy="1304276"/>
          </a:xfrm>
          <a:prstGeom prst="rect">
            <a:avLst/>
          </a:prstGeom>
          <a:solidFill>
            <a:srgbClr val="80B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WhitneyCondensed Semibold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66C720-071E-4ADC-B6D8-E311A836D2AC}"/>
              </a:ext>
            </a:extLst>
          </p:cNvPr>
          <p:cNvSpPr txBox="1"/>
          <p:nvPr/>
        </p:nvSpPr>
        <p:spPr>
          <a:xfrm>
            <a:off x="4942114" y="3893804"/>
            <a:ext cx="1010193" cy="17697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500" b="1" dirty="0">
                <a:solidFill>
                  <a:schemeClr val="bg1">
                    <a:alpha val="38000"/>
                  </a:schemeClr>
                </a:solidFill>
                <a:latin typeface="WhitneyCondensed Semibold" pitchFamily="50" charset="0"/>
              </a:rPr>
              <a:t>?</a:t>
            </a:r>
            <a:endParaRPr lang="en-US" b="1" dirty="0">
              <a:solidFill>
                <a:schemeClr val="bg1">
                  <a:alpha val="38000"/>
                </a:schemeClr>
              </a:solidFill>
              <a:latin typeface="WhitneyCondensed Semibold" pitchFamily="50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6C4191-B544-4D80-BBCD-E1223DDE971C}"/>
              </a:ext>
            </a:extLst>
          </p:cNvPr>
          <p:cNvSpPr txBox="1"/>
          <p:nvPr/>
        </p:nvSpPr>
        <p:spPr>
          <a:xfrm>
            <a:off x="4892038" y="4390239"/>
            <a:ext cx="11059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WhitneyCondensed Semibold" pitchFamily="50" charset="0"/>
              </a:rPr>
              <a:t>Possibility of data inaccuracy </a:t>
            </a:r>
          </a:p>
        </p:txBody>
      </p:sp>
    </p:spTree>
    <p:extLst>
      <p:ext uri="{BB962C8B-B14F-4D97-AF65-F5344CB8AC3E}">
        <p14:creationId xmlns:p14="http://schemas.microsoft.com/office/powerpoint/2010/main" val="30400608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11BF68-AA6E-4CCE-BC3E-EE6EABEBEDEF}"/>
              </a:ext>
            </a:extLst>
          </p:cNvPr>
          <p:cNvSpPr/>
          <p:nvPr/>
        </p:nvSpPr>
        <p:spPr>
          <a:xfrm>
            <a:off x="1332412" y="4098258"/>
            <a:ext cx="284770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E41F37"/>
                </a:solidFill>
                <a:latin typeface="WhitneyCondensed Semibold" pitchFamily="50" charset="0"/>
              </a:rPr>
              <a:t>LIMITATIONS WITH CURRENT SAND TESTING PRACTICE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en-US" sz="2000" dirty="0">
              <a:latin typeface="WhitneyCondensed Semibold" pitchFamily="50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3BE3C4-8F72-49A2-AE17-1E7493308455}"/>
              </a:ext>
            </a:extLst>
          </p:cNvPr>
          <p:cNvSpPr/>
          <p:nvPr/>
        </p:nvSpPr>
        <p:spPr>
          <a:xfrm>
            <a:off x="5233035" y="1778000"/>
            <a:ext cx="45719" cy="348980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CA853A-E930-4384-8CE7-C672DC1FE7BA}"/>
              </a:ext>
            </a:extLst>
          </p:cNvPr>
          <p:cNvSpPr/>
          <p:nvPr/>
        </p:nvSpPr>
        <p:spPr>
          <a:xfrm>
            <a:off x="5651138" y="1664531"/>
            <a:ext cx="6096000" cy="36317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WhitneyCondensed Book" pitchFamily="50" charset="0"/>
              </a:rPr>
              <a:t>Testing of Sand without sufficient, authenticated and meaningful data insights on how it impacts the </a:t>
            </a:r>
            <a:r>
              <a:rPr lang="en-US" sz="2000" b="1" dirty="0">
                <a:solidFill>
                  <a:srgbClr val="E41F37"/>
                </a:solidFill>
                <a:latin typeface="WhitneyCondensed Book" pitchFamily="50" charset="0"/>
              </a:rPr>
              <a:t>casting outcomes </a:t>
            </a:r>
            <a:r>
              <a:rPr lang="en-US" sz="2000" dirty="0">
                <a:latin typeface="WhitneyCondensed Book" pitchFamily="50" charset="0"/>
              </a:rPr>
              <a:t>(quality) will have </a:t>
            </a:r>
            <a:r>
              <a:rPr lang="en-US" sz="2000" b="1" dirty="0">
                <a:solidFill>
                  <a:srgbClr val="E41F37"/>
                </a:solidFill>
                <a:latin typeface="WhitneyCondensed Book" pitchFamily="50" charset="0"/>
              </a:rPr>
              <a:t>time and cost impact</a:t>
            </a:r>
            <a:r>
              <a:rPr lang="en-US" sz="2000" dirty="0">
                <a:latin typeface="WhitneyCondensed Book" pitchFamily="50" charset="0"/>
              </a:rPr>
              <a:t>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E41F37"/>
                </a:solidFill>
                <a:latin typeface="WhitneyCondensed Book" pitchFamily="50" charset="0"/>
              </a:rPr>
              <a:t>Absence of scientific methods </a:t>
            </a:r>
            <a:r>
              <a:rPr lang="en-US" sz="2000" dirty="0">
                <a:latin typeface="WhitneyCondensed Book" pitchFamily="50" charset="0"/>
              </a:rPr>
              <a:t>that can determine optimal frequency of sand testing based on the causality of the inter-relationship of sand properties to casting rejections.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E41F37"/>
                </a:solidFill>
                <a:latin typeface="WhitneyCondensed Book" pitchFamily="50" charset="0"/>
              </a:rPr>
              <a:t>Static testing  Frequency </a:t>
            </a:r>
            <a:r>
              <a:rPr lang="en-US" sz="2000" dirty="0">
                <a:latin typeface="WhitneyCondensed Book" pitchFamily="50" charset="0"/>
              </a:rPr>
              <a:t>in spite of different </a:t>
            </a:r>
            <a:r>
              <a:rPr lang="en-US" sz="2000" b="1" dirty="0">
                <a:solidFill>
                  <a:srgbClr val="E41F37"/>
                </a:solidFill>
                <a:latin typeface="WhitneyCondensed Book" pitchFamily="50" charset="0"/>
              </a:rPr>
              <a:t>variability </a:t>
            </a:r>
            <a:r>
              <a:rPr lang="en-US" sz="2000" dirty="0">
                <a:latin typeface="WhitneyCondensed Book" pitchFamily="50" charset="0"/>
              </a:rPr>
              <a:t>of sand properties for different periods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000" dirty="0">
                <a:latin typeface="WhitneyCondensed Book" pitchFamily="50" charset="0"/>
              </a:rPr>
              <a:t>Sand Testing Frequency for each component is the same irrespective of </a:t>
            </a:r>
            <a:r>
              <a:rPr lang="en-US" sz="2000" b="1" dirty="0">
                <a:solidFill>
                  <a:srgbClr val="E41F37"/>
                </a:solidFill>
                <a:latin typeface="WhitneyCondensed Book" pitchFamily="50" charset="0"/>
              </a:rPr>
              <a:t>variable production planning</a:t>
            </a:r>
            <a:r>
              <a:rPr lang="en-US" sz="2000" dirty="0">
                <a:latin typeface="WhitneyCondensed Semibold" pitchFamily="50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E8CF92-FE8D-4A21-BAC8-E592695F0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1396" y="2216744"/>
            <a:ext cx="1522231" cy="152223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0B967AB-A705-4206-9EA4-576F04E95860}"/>
              </a:ext>
            </a:extLst>
          </p:cNvPr>
          <p:cNvSpPr/>
          <p:nvPr/>
        </p:nvSpPr>
        <p:spPr>
          <a:xfrm>
            <a:off x="3391363" y="121922"/>
            <a:ext cx="54092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800" b="1" dirty="0">
                <a:latin typeface="WhitneyCondensed Semibold" pitchFamily="50" charset="0"/>
              </a:rPr>
              <a:t>Present Sand Testing Practice </a:t>
            </a:r>
          </a:p>
          <a:p>
            <a:pPr algn="ctr">
              <a:spcAft>
                <a:spcPts val="0"/>
              </a:spcAft>
            </a:pPr>
            <a:r>
              <a:rPr lang="en-US" sz="2800" b="1" dirty="0">
                <a:latin typeface="WhitneyCondensed Semibold" pitchFamily="50" charset="0"/>
              </a:rPr>
              <a:t>Limitations</a:t>
            </a:r>
          </a:p>
        </p:txBody>
      </p:sp>
    </p:spTree>
    <p:extLst>
      <p:ext uri="{BB962C8B-B14F-4D97-AF65-F5344CB8AC3E}">
        <p14:creationId xmlns:p14="http://schemas.microsoft.com/office/powerpoint/2010/main" val="18931545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52BE51F5-AADB-479F-A5F9-96596434F89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7"/>
          <a:stretch/>
        </p:blipFill>
        <p:spPr bwMode="auto">
          <a:xfrm>
            <a:off x="5217760" y="1521084"/>
            <a:ext cx="6078597" cy="4404751"/>
          </a:xfrm>
          <a:prstGeom prst="rect">
            <a:avLst/>
          </a:prstGeo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0EA4364-446F-4789-A5B9-997C272D0508}"/>
              </a:ext>
            </a:extLst>
          </p:cNvPr>
          <p:cNvSpPr/>
          <p:nvPr/>
        </p:nvSpPr>
        <p:spPr>
          <a:xfrm>
            <a:off x="1312519" y="3442061"/>
            <a:ext cx="2796185" cy="20528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en-IN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WhitneyCondensed Semibold" pitchFamily="50" charset="0"/>
              </a:rPr>
              <a:t>“</a:t>
            </a:r>
            <a:r>
              <a:rPr lang="en-US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WhitneyCondensed Semibold" pitchFamily="50" charset="0"/>
              </a:rPr>
              <a:t>An analytical solution to predict optimal frequency of sand testing properties in a day/shift based on the cause and effect relationship of rejections with sand properties”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5DC1CB-4785-4657-8B53-1E61A0D80955}"/>
              </a:ext>
            </a:extLst>
          </p:cNvPr>
          <p:cNvSpPr/>
          <p:nvPr/>
        </p:nvSpPr>
        <p:spPr>
          <a:xfrm>
            <a:off x="1812254" y="1191314"/>
            <a:ext cx="18658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E41F37"/>
                </a:solidFill>
                <a:latin typeface="WhitneyCondensed Semibold" pitchFamily="50" charset="0"/>
              </a:rPr>
              <a:t>Research Objective</a:t>
            </a:r>
            <a:endParaRPr lang="en-US" sz="2000" dirty="0">
              <a:solidFill>
                <a:srgbClr val="E41F37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E1D914-BC4E-4028-969A-AA00EDEFF7CF}"/>
              </a:ext>
            </a:extLst>
          </p:cNvPr>
          <p:cNvSpPr/>
          <p:nvPr/>
        </p:nvSpPr>
        <p:spPr>
          <a:xfrm>
            <a:off x="5767191" y="1204685"/>
            <a:ext cx="46486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rgbClr val="E41F37"/>
                </a:solidFill>
                <a:latin typeface="WhitneyCondensed Semibold" pitchFamily="50" charset="0"/>
              </a:rPr>
              <a:t> Methodology for Sand Measurement Optimization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994672-BBEE-4D3C-B22D-ED5DF97E439B}"/>
              </a:ext>
            </a:extLst>
          </p:cNvPr>
          <p:cNvSpPr/>
          <p:nvPr/>
        </p:nvSpPr>
        <p:spPr>
          <a:xfrm>
            <a:off x="2664510" y="14463"/>
            <a:ext cx="68629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800" b="1" u="sng" dirty="0">
                <a:latin typeface="WhitneyCondensed Semibold" pitchFamily="50" charset="0"/>
              </a:rPr>
              <a:t>Proposed</a:t>
            </a:r>
          </a:p>
          <a:p>
            <a:pPr algn="ctr">
              <a:spcAft>
                <a:spcPts val="0"/>
              </a:spcAft>
            </a:pPr>
            <a:r>
              <a:rPr lang="en-US" sz="2800" b="1" dirty="0">
                <a:latin typeface="WhitneyCondensed Semibold" pitchFamily="50" charset="0"/>
              </a:rPr>
              <a:t>Sand Testing Frequency Optimized (STFO) Algorithm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BC1B3D-E845-490E-A2EF-22502D614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9895" y="2021562"/>
            <a:ext cx="1029225" cy="10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616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F462399B-967B-4CE3-9C1A-050D90B80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6213" y="315729"/>
            <a:ext cx="6299573" cy="316660"/>
          </a:xfrm>
        </p:spPr>
        <p:txBody>
          <a:bodyPr>
            <a:noAutofit/>
          </a:bodyPr>
          <a:lstStyle/>
          <a:p>
            <a:pPr algn="r"/>
            <a:r>
              <a:rPr lang="en-US" sz="2700" dirty="0">
                <a:latin typeface="WhitneyCondensed Semibold" pitchFamily="50" charset="0"/>
                <a:ea typeface="+mn-ea"/>
                <a:cs typeface="+mn-cs"/>
              </a:rPr>
              <a:t>Data </a:t>
            </a:r>
            <a:r>
              <a:rPr lang="en-US" sz="3000" b="1" dirty="0">
                <a:solidFill>
                  <a:srgbClr val="E41F37"/>
                </a:solidFill>
                <a:latin typeface="WhitneyCondensed Semibold" pitchFamily="50" charset="0"/>
                <a:ea typeface="+mn-ea"/>
                <a:cs typeface="+mn-cs"/>
              </a:rPr>
              <a:t>Analytics</a:t>
            </a:r>
            <a:r>
              <a:rPr lang="en-US" sz="3000" dirty="0">
                <a:solidFill>
                  <a:srgbClr val="E41F37"/>
                </a:solidFill>
                <a:latin typeface="WhitneyCondensed Semibold" pitchFamily="50" charset="0"/>
                <a:ea typeface="+mn-ea"/>
                <a:cs typeface="+mn-cs"/>
              </a:rPr>
              <a:t> </a:t>
            </a:r>
            <a:r>
              <a:rPr lang="en-US" sz="3000" b="1" dirty="0">
                <a:solidFill>
                  <a:srgbClr val="E41F37"/>
                </a:solidFill>
                <a:latin typeface="WhitneyCondensed Semibold" charset="0"/>
                <a:ea typeface="WhitneyCondensed Semibold" charset="0"/>
                <a:cs typeface="WhitneyCondensed Semibold" charset="0"/>
              </a:rPr>
              <a:t>&amp; Cloud Computing </a:t>
            </a:r>
            <a:r>
              <a:rPr lang="en-US" sz="2700" dirty="0">
                <a:latin typeface="WhitneyCondensed Semibold" pitchFamily="50" charset="0"/>
                <a:ea typeface="+mn-ea"/>
                <a:cs typeface="+mn-cs"/>
              </a:rPr>
              <a:t>for Foundry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171F74-7EC5-45F5-9A78-8AB946863654}"/>
              </a:ext>
            </a:extLst>
          </p:cNvPr>
          <p:cNvSpPr/>
          <p:nvPr/>
        </p:nvSpPr>
        <p:spPr>
          <a:xfrm>
            <a:off x="479731" y="1244117"/>
            <a:ext cx="194421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E41F37"/>
                </a:solidFill>
                <a:latin typeface="WhitneyCondensed Book" pitchFamily="50" charset="0"/>
              </a:rPr>
              <a:t>SANDMAN</a:t>
            </a:r>
            <a:r>
              <a:rPr lang="en-US" dirty="0">
                <a:latin typeface="WhitneyCondensed Book" pitchFamily="50" charset="0"/>
              </a:rPr>
              <a:t>, is the world's first (patented) SaaS delivered, Cloud based predictive and prescriptive</a:t>
            </a:r>
          </a:p>
          <a:p>
            <a:r>
              <a:rPr lang="en-US" dirty="0">
                <a:latin typeface="WhitneyCondensed Book" pitchFamily="50" charset="0"/>
              </a:rPr>
              <a:t>analytics software product to enable foundries to optimize their molding sand and as a corollary;</a:t>
            </a:r>
          </a:p>
          <a:p>
            <a:endParaRPr lang="en-US" dirty="0">
              <a:latin typeface="WhitneyCondensed Book" pitchFamily="50" charset="0"/>
            </a:endParaRPr>
          </a:p>
          <a:p>
            <a:r>
              <a:rPr lang="en-US" dirty="0">
                <a:latin typeface="WhitneyCondensed Book" pitchFamily="50" charset="0"/>
              </a:rPr>
              <a:t>REDUCE CASTING REJECTIONS and OPTIMIZE ADDITIVES CONSUMPTION.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FE8725-37BB-4BD4-843E-055CFDA9BE6D}"/>
              </a:ext>
            </a:extLst>
          </p:cNvPr>
          <p:cNvSpPr/>
          <p:nvPr/>
        </p:nvSpPr>
        <p:spPr>
          <a:xfrm>
            <a:off x="9776101" y="2080218"/>
            <a:ext cx="1944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b="1" dirty="0">
                <a:solidFill>
                  <a:srgbClr val="E41F37"/>
                </a:solidFill>
                <a:latin typeface="WhitneyCondensed Semibold" pitchFamily="50" charset="0"/>
              </a:rPr>
              <a:t>Primary Input </a:t>
            </a:r>
          </a:p>
          <a:p>
            <a:pPr algn="ctr">
              <a:spcAft>
                <a:spcPts val="0"/>
              </a:spcAft>
            </a:pPr>
            <a:r>
              <a:rPr lang="en-US" b="1" dirty="0">
                <a:solidFill>
                  <a:srgbClr val="E41F37"/>
                </a:solidFill>
                <a:latin typeface="WhitneyCondensed Semibold" pitchFamily="50" charset="0"/>
              </a:rPr>
              <a:t>for the algorithm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CF4A5DE-5196-4E7A-8B8D-0002D08903C3}"/>
              </a:ext>
            </a:extLst>
          </p:cNvPr>
          <p:cNvSpPr/>
          <p:nvPr/>
        </p:nvSpPr>
        <p:spPr>
          <a:xfrm>
            <a:off x="9405258" y="3031927"/>
            <a:ext cx="2647405" cy="203132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WhitneyCondensed Book" pitchFamily="50" charset="0"/>
              </a:rPr>
              <a:t>Machine learning model identifies </a:t>
            </a:r>
            <a:r>
              <a:rPr lang="en-US" b="1" i="1" dirty="0">
                <a:solidFill>
                  <a:srgbClr val="FF0000"/>
                </a:solidFill>
                <a:latin typeface="WhitneyCondensed Book" pitchFamily="50" charset="0"/>
              </a:rPr>
              <a:t>Highest Influencing Sand Properties (HIP)</a:t>
            </a:r>
            <a:r>
              <a:rPr lang="en-US" b="1" i="1" dirty="0">
                <a:latin typeface="WhitneyCondensed Book" pitchFamily="50" charset="0"/>
              </a:rPr>
              <a:t> </a:t>
            </a:r>
            <a:r>
              <a:rPr lang="en-US" b="1" dirty="0">
                <a:latin typeface="WhitneyCondensed Book" pitchFamily="50" charset="0"/>
              </a:rPr>
              <a:t>based on their influence on the casting rejections and suggest the </a:t>
            </a:r>
            <a:r>
              <a:rPr lang="en-US" b="1" i="1" dirty="0">
                <a:latin typeface="WhitneyCondensed Book" pitchFamily="50" charset="0"/>
              </a:rPr>
              <a:t>direction of change </a:t>
            </a:r>
            <a:r>
              <a:rPr lang="en-US" b="1" dirty="0">
                <a:latin typeface="WhitneyCondensed Book" pitchFamily="50" charset="0"/>
              </a:rPr>
              <a:t>to reduce the influence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9EB5376A-A7BF-4C23-98CB-66BC58501A5E}"/>
              </a:ext>
            </a:extLst>
          </p:cNvPr>
          <p:cNvSpPr/>
          <p:nvPr/>
        </p:nvSpPr>
        <p:spPr>
          <a:xfrm>
            <a:off x="8764885" y="2403383"/>
            <a:ext cx="641536" cy="128451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04DEA46-FCD0-4E39-B7B1-8BD9AF78DD7C}"/>
              </a:ext>
            </a:extLst>
          </p:cNvPr>
          <p:cNvSpPr/>
          <p:nvPr/>
        </p:nvSpPr>
        <p:spPr>
          <a:xfrm>
            <a:off x="10807337" y="0"/>
            <a:ext cx="1384663" cy="400110"/>
          </a:xfrm>
          <a:prstGeom prst="roundRect">
            <a:avLst/>
          </a:prstGeom>
          <a:solidFill>
            <a:srgbClr val="C00000"/>
          </a:solidFill>
          <a:ln>
            <a:solidFill>
              <a:srgbClr val="E41F37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b="1" dirty="0">
                <a:solidFill>
                  <a:schemeClr val="bg1"/>
                </a:solidFill>
                <a:latin typeface="WhitneyCondensed Semibold" pitchFamily="50" charset="0"/>
                <a:ea typeface="Times" panose="02020603050405020304" pitchFamily="18" charset="0"/>
                <a:cs typeface="Times" panose="02020603050405020304" pitchFamily="18" charset="0"/>
              </a:rPr>
              <a:t>STFO Input – </a:t>
            </a:r>
            <a:r>
              <a:rPr lang="en-US" b="1" cap="all" dirty="0">
                <a:solidFill>
                  <a:schemeClr val="bg1"/>
                </a:solidFill>
                <a:latin typeface="WhitneyCondensed Semibold" pitchFamily="50" charset="0"/>
                <a:ea typeface="Times" panose="02020603050405020304" pitchFamily="18" charset="0"/>
                <a:cs typeface="Times" panose="02020603050405020304" pitchFamily="18" charset="0"/>
              </a:rPr>
              <a:t>1 </a:t>
            </a:r>
            <a:endParaRPr lang="en-US" cap="all" dirty="0">
              <a:solidFill>
                <a:schemeClr val="bg1"/>
              </a:solidFill>
              <a:latin typeface="WhitneyCondensed Semibold" pitchFamily="50" charset="0"/>
              <a:ea typeface="Times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9F3200-19B0-47A7-900D-795D423FF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168" y="938519"/>
            <a:ext cx="6165880" cy="494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741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E95EB0-EC75-47B7-BDF6-7655D44A1D8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96" y="1012536"/>
            <a:ext cx="5967147" cy="3333041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3175D7BC-A70B-4AE6-807D-D7D350881B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99268"/>
            <a:ext cx="3312390" cy="1656195"/>
          </a:xfrm>
          <a:prstGeom prst="rect">
            <a:avLst/>
          </a:prstGeom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4" name="object 8">
            <a:extLst>
              <a:ext uri="{FF2B5EF4-FFF2-40B4-BE49-F238E27FC236}">
                <a16:creationId xmlns:a16="http://schemas.microsoft.com/office/drawing/2014/main" id="{49F32645-F67F-462A-A4AC-00486304C603}"/>
              </a:ext>
            </a:extLst>
          </p:cNvPr>
          <p:cNvSpPr txBox="1"/>
          <p:nvPr/>
        </p:nvSpPr>
        <p:spPr>
          <a:xfrm>
            <a:off x="781996" y="731129"/>
            <a:ext cx="3983807" cy="266420"/>
          </a:xfrm>
          <a:prstGeom prst="rect">
            <a:avLst/>
          </a:prstGeom>
          <a:solidFill>
            <a:srgbClr val="E41F37"/>
          </a:solidFill>
        </p:spPr>
        <p:txBody>
          <a:bodyPr vert="horz" wrap="square" lIns="0" tIns="35243" rIns="0" bIns="0" rtlCol="0" anchor="ctr">
            <a:sp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  <a:latin typeface="WhitneyCondensed Semibold" pitchFamily="50" charset="0"/>
              </a:rPr>
              <a:t>Predictive Analytics</a:t>
            </a:r>
            <a:endParaRPr sz="1500" b="1" dirty="0">
              <a:solidFill>
                <a:schemeClr val="bg1"/>
              </a:solidFill>
              <a:latin typeface="WhitneyCondensed Semibold" pitchFamily="50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8F7DD0-0520-4C24-B08A-05B0735BA452}"/>
              </a:ext>
            </a:extLst>
          </p:cNvPr>
          <p:cNvSpPr/>
          <p:nvPr/>
        </p:nvSpPr>
        <p:spPr>
          <a:xfrm>
            <a:off x="7181219" y="2608421"/>
            <a:ext cx="3955260" cy="1284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latin typeface="WhitneyCondensed Semibold" pitchFamily="50" charset="0"/>
              </a:rPr>
              <a:t>Predicted rejection, and ‘optimum’ point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latin typeface="WhitneyCondensed Semibold" pitchFamily="50" charset="0"/>
              </a:rPr>
              <a:t> </a:t>
            </a:r>
            <a:r>
              <a:rPr lang="en-US" dirty="0">
                <a:solidFill>
                  <a:srgbClr val="E41F37"/>
                </a:solidFill>
                <a:latin typeface="WhitneyCondensed Semibold" pitchFamily="50" charset="0"/>
              </a:rPr>
              <a:t>Highest influencing properties to tweak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dirty="0">
                <a:latin typeface="WhitneyCondensed Semibold" pitchFamily="50" charset="0"/>
              </a:rPr>
              <a:t> Effect on rejection, if tweaked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570537-33DB-41D9-BE11-1DFCA7EDAF62}"/>
              </a:ext>
            </a:extLst>
          </p:cNvPr>
          <p:cNvSpPr/>
          <p:nvPr/>
        </p:nvSpPr>
        <p:spPr>
          <a:xfrm>
            <a:off x="630876" y="171705"/>
            <a:ext cx="17688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000" b="1" cap="all" dirty="0">
                <a:solidFill>
                  <a:srgbClr val="C00000"/>
                </a:solidFill>
                <a:latin typeface="WhitneyCondensed Semibold" pitchFamily="50" charset="0"/>
                <a:ea typeface="Times" panose="02020603050405020304" pitchFamily="18" charset="0"/>
                <a:cs typeface="Times" panose="02020603050405020304" pitchFamily="18" charset="0"/>
              </a:rPr>
              <a:t>Leveraging HIP:</a:t>
            </a:r>
            <a:endParaRPr lang="en-US" sz="2000" cap="all" dirty="0">
              <a:solidFill>
                <a:srgbClr val="C00000"/>
              </a:solidFill>
              <a:latin typeface="WhitneyCondensed Semibold" pitchFamily="50" charset="0"/>
              <a:ea typeface="Times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C7E707-0089-44B7-BDD6-FB1C45D74C12}"/>
              </a:ext>
            </a:extLst>
          </p:cNvPr>
          <p:cNvSpPr/>
          <p:nvPr/>
        </p:nvSpPr>
        <p:spPr>
          <a:xfrm>
            <a:off x="781996" y="4864858"/>
            <a:ext cx="11302152" cy="868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E41F37"/>
                </a:solidFill>
                <a:latin typeface="WhitneyCondensed Semibold" pitchFamily="50" charset="0"/>
              </a:rPr>
              <a:t>Model Input </a:t>
            </a:r>
            <a:r>
              <a:rPr lang="en-US" dirty="0">
                <a:latin typeface="WhitneyCondensed Semibold" pitchFamily="50" charset="0"/>
              </a:rPr>
              <a:t>- Average High Influence Factor (model predicted) for past 15 days of the data available, and scaled to 1 to 10.</a:t>
            </a:r>
          </a:p>
          <a:p>
            <a:pPr marL="285750" indent="-28575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E41F37"/>
                </a:solidFill>
                <a:latin typeface="WhitneyCondensed Semibold" pitchFamily="50" charset="0"/>
              </a:rPr>
              <a:t>Weightage Optimization</a:t>
            </a:r>
            <a:r>
              <a:rPr lang="en-US" dirty="0">
                <a:latin typeface="WhitneyCondensed Semibold" pitchFamily="50" charset="0"/>
              </a:rPr>
              <a:t> - Properties with high impact factor on rejections are given more weightage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2A5F3B6-26B5-458F-8D62-3F39B3FB9FBD}"/>
              </a:ext>
            </a:extLst>
          </p:cNvPr>
          <p:cNvSpPr/>
          <p:nvPr/>
        </p:nvSpPr>
        <p:spPr>
          <a:xfrm>
            <a:off x="10807337" y="0"/>
            <a:ext cx="1384663" cy="400110"/>
          </a:xfrm>
          <a:prstGeom prst="roundRect">
            <a:avLst/>
          </a:prstGeom>
          <a:solidFill>
            <a:srgbClr val="C00000"/>
          </a:solidFill>
          <a:ln>
            <a:solidFill>
              <a:srgbClr val="E41F37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b="1" dirty="0">
                <a:solidFill>
                  <a:schemeClr val="bg1"/>
                </a:solidFill>
                <a:latin typeface="WhitneyCondensed Semibold" pitchFamily="50" charset="0"/>
                <a:ea typeface="Times" panose="02020603050405020304" pitchFamily="18" charset="0"/>
                <a:cs typeface="Times" panose="02020603050405020304" pitchFamily="18" charset="0"/>
              </a:rPr>
              <a:t>STFO Input – </a:t>
            </a:r>
            <a:r>
              <a:rPr lang="en-US" b="1" cap="all" dirty="0">
                <a:solidFill>
                  <a:schemeClr val="bg1"/>
                </a:solidFill>
                <a:latin typeface="WhitneyCondensed Semibold" pitchFamily="50" charset="0"/>
                <a:ea typeface="Times" panose="02020603050405020304" pitchFamily="18" charset="0"/>
                <a:cs typeface="Times" panose="02020603050405020304" pitchFamily="18" charset="0"/>
              </a:rPr>
              <a:t>1 </a:t>
            </a:r>
            <a:endParaRPr lang="en-US" cap="all" dirty="0">
              <a:solidFill>
                <a:schemeClr val="bg1"/>
              </a:solidFill>
              <a:latin typeface="WhitneyCondensed Semibold" pitchFamily="50" charset="0"/>
              <a:ea typeface="Times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522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AD8A228-DE4C-4E84-A111-EA67090058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3" r="16679" b="16059"/>
          <a:stretch/>
        </p:blipFill>
        <p:spPr>
          <a:xfrm>
            <a:off x="5998024" y="820849"/>
            <a:ext cx="5094515" cy="237451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E2F702E-EB21-4493-B1AD-B875BC63B0BE}"/>
              </a:ext>
            </a:extLst>
          </p:cNvPr>
          <p:cNvSpPr/>
          <p:nvPr/>
        </p:nvSpPr>
        <p:spPr>
          <a:xfrm>
            <a:off x="635726" y="344380"/>
            <a:ext cx="30853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000" b="1" cap="all" dirty="0">
                <a:solidFill>
                  <a:srgbClr val="C00000"/>
                </a:solidFill>
                <a:latin typeface="WhitneyCondensed Semibold" pitchFamily="50" charset="0"/>
                <a:ea typeface="Times" panose="02020603050405020304" pitchFamily="18" charset="0"/>
                <a:cs typeface="Times" panose="02020603050405020304" pitchFamily="18" charset="0"/>
              </a:rPr>
              <a:t>ACKNOWLEDGING Variability:</a:t>
            </a:r>
            <a:endParaRPr lang="en-US" sz="2000" cap="all" dirty="0">
              <a:solidFill>
                <a:srgbClr val="C00000"/>
              </a:solidFill>
              <a:latin typeface="WhitneyCondensed Semibold" pitchFamily="50" charset="0"/>
              <a:ea typeface="Times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EBBC37E-6E82-430E-A6AA-289DDA674E2D}"/>
              </a:ext>
            </a:extLst>
          </p:cNvPr>
          <p:cNvSpPr/>
          <p:nvPr/>
        </p:nvSpPr>
        <p:spPr>
          <a:xfrm>
            <a:off x="635725" y="1240257"/>
            <a:ext cx="496823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WhitneyCondensed Book" pitchFamily="50" charset="0"/>
              </a:rPr>
              <a:t>Important input parameter for the algorithm is the variability measure of each sand properties.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>
              <a:latin typeface="WhitneyCondensed Book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WhitneyCondensed Book" pitchFamily="50" charset="0"/>
              </a:rPr>
              <a:t>Model inherently computes the </a:t>
            </a:r>
            <a:r>
              <a:rPr lang="en-US" sz="2000" dirty="0">
                <a:solidFill>
                  <a:srgbClr val="E41F37"/>
                </a:solidFill>
                <a:latin typeface="WhitneyCondensed Book" pitchFamily="50" charset="0"/>
              </a:rPr>
              <a:t>standard deviation </a:t>
            </a:r>
            <a:r>
              <a:rPr lang="en-US" sz="2000" dirty="0">
                <a:latin typeface="WhitneyCondensed Book" pitchFamily="50" charset="0"/>
              </a:rPr>
              <a:t>of each properties from the previous three-month data.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>
              <a:latin typeface="WhitneyCondensed Book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WhitneyCondensed Book" pitchFamily="50" charset="0"/>
              </a:rPr>
              <a:t>The variability is calculated across the shifts and within the shift and scaled to 1 to 10.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>
              <a:latin typeface="WhitneyCondensed Book" pitchFamily="50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>
                <a:latin typeface="WhitneyCondensed Book" pitchFamily="50" charset="0"/>
              </a:rPr>
              <a:t>Properties with high variability, are given more weightage and therefore need to be tested greater number of times for focused monitoring and control.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C909AF-A0F3-41DE-A6C8-338E8843E48D}"/>
              </a:ext>
            </a:extLst>
          </p:cNvPr>
          <p:cNvSpPr txBox="1"/>
          <p:nvPr/>
        </p:nvSpPr>
        <p:spPr>
          <a:xfrm>
            <a:off x="10334165" y="820849"/>
            <a:ext cx="1152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WhitneyCondensed Book" pitchFamily="50" charset="0"/>
              </a:rPr>
              <a:t>Low Variability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7C5637-261F-4AA7-9190-B11BA92182E7}"/>
              </a:ext>
            </a:extLst>
          </p:cNvPr>
          <p:cNvSpPr txBox="1"/>
          <p:nvPr/>
        </p:nvSpPr>
        <p:spPr>
          <a:xfrm>
            <a:off x="10167976" y="1467180"/>
            <a:ext cx="1484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WhitneyCondensed Book" pitchFamily="50" charset="0"/>
              </a:rPr>
              <a:t>Medium  Variability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464FC1-9143-4FF4-B3DE-3C0549F6210A}"/>
              </a:ext>
            </a:extLst>
          </p:cNvPr>
          <p:cNvSpPr txBox="1"/>
          <p:nvPr/>
        </p:nvSpPr>
        <p:spPr>
          <a:xfrm>
            <a:off x="7521631" y="3059668"/>
            <a:ext cx="2103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WhitneyCondensed Book" pitchFamily="50" charset="0"/>
              </a:rPr>
              <a:t>Mean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BA276C-3E46-453F-8D21-BB190100BF1C}"/>
              </a:ext>
            </a:extLst>
          </p:cNvPr>
          <p:cNvSpPr txBox="1"/>
          <p:nvPr/>
        </p:nvSpPr>
        <p:spPr>
          <a:xfrm>
            <a:off x="10418877" y="2113511"/>
            <a:ext cx="983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WhitneyCondensed Book" pitchFamily="50" charset="0"/>
              </a:rPr>
              <a:t>High Variability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736124-FCAE-4806-A9BB-7DDDD8179B9A}"/>
              </a:ext>
            </a:extLst>
          </p:cNvPr>
          <p:cNvSpPr txBox="1"/>
          <p:nvPr/>
        </p:nvSpPr>
        <p:spPr>
          <a:xfrm rot="16200000">
            <a:off x="5355768" y="1823439"/>
            <a:ext cx="2103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WhitneyCondensed Book" pitchFamily="50" charset="0"/>
              </a:rPr>
              <a:t>Frequency</a:t>
            </a:r>
          </a:p>
        </p:txBody>
      </p:sp>
      <p:pic>
        <p:nvPicPr>
          <p:cNvPr id="5122" name="Picture 2" descr="https://i1.wp.com/www.clydebankmedia.com/wp-content/uploads/2017/05/fg_18.png?w=1080&amp;ssl=1">
            <a:extLst>
              <a:ext uri="{FF2B5EF4-FFF2-40B4-BE49-F238E27FC236}">
                <a16:creationId xmlns:a16="http://schemas.microsoft.com/office/drawing/2014/main" id="{121303FB-11DB-4365-BC40-B6D222F7D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631" y="4250557"/>
            <a:ext cx="2103126" cy="81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DAF44DE-730D-4D3F-91F8-9C89E7C835A8}"/>
              </a:ext>
            </a:extLst>
          </p:cNvPr>
          <p:cNvSpPr/>
          <p:nvPr/>
        </p:nvSpPr>
        <p:spPr>
          <a:xfrm>
            <a:off x="10807337" y="0"/>
            <a:ext cx="1384663" cy="400110"/>
          </a:xfrm>
          <a:prstGeom prst="roundRect">
            <a:avLst/>
          </a:prstGeom>
          <a:solidFill>
            <a:srgbClr val="C00000"/>
          </a:solidFill>
          <a:ln>
            <a:solidFill>
              <a:srgbClr val="E41F37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b="1" dirty="0">
                <a:solidFill>
                  <a:schemeClr val="bg1"/>
                </a:solidFill>
                <a:latin typeface="WhitneyCondensed Semibold" pitchFamily="50" charset="0"/>
                <a:ea typeface="Times" panose="02020603050405020304" pitchFamily="18" charset="0"/>
                <a:cs typeface="Times" panose="02020603050405020304" pitchFamily="18" charset="0"/>
              </a:rPr>
              <a:t>STFO Input – </a:t>
            </a:r>
            <a:r>
              <a:rPr lang="en-US" b="1" cap="all" dirty="0">
                <a:solidFill>
                  <a:schemeClr val="bg1"/>
                </a:solidFill>
                <a:latin typeface="WhitneyCondensed Semibold" pitchFamily="50" charset="0"/>
                <a:ea typeface="Times" panose="02020603050405020304" pitchFamily="18" charset="0"/>
                <a:cs typeface="Times" panose="02020603050405020304" pitchFamily="18" charset="0"/>
              </a:rPr>
              <a:t>2 </a:t>
            </a:r>
            <a:endParaRPr lang="en-US" cap="all" dirty="0">
              <a:solidFill>
                <a:schemeClr val="bg1"/>
              </a:solidFill>
              <a:latin typeface="WhitneyCondensed Semibold" pitchFamily="50" charset="0"/>
              <a:ea typeface="Times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717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E88D25-1589-4349-B818-0C572262FCCF}"/>
              </a:ext>
            </a:extLst>
          </p:cNvPr>
          <p:cNvSpPr/>
          <p:nvPr/>
        </p:nvSpPr>
        <p:spPr>
          <a:xfrm>
            <a:off x="405483" y="274953"/>
            <a:ext cx="54788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000" b="1" cap="all" dirty="0">
                <a:solidFill>
                  <a:srgbClr val="C00000"/>
                </a:solidFill>
                <a:latin typeface="WhitneyCondensed Semibold" pitchFamily="50" charset="0"/>
                <a:ea typeface="Times" panose="02020603050405020304" pitchFamily="18" charset="0"/>
                <a:cs typeface="Times" panose="02020603050405020304" pitchFamily="18" charset="0"/>
              </a:rPr>
              <a:t>CONSTRAINTs on Time allocation for measurement :</a:t>
            </a:r>
            <a:endParaRPr lang="en-US" sz="2000" cap="all" dirty="0">
              <a:solidFill>
                <a:srgbClr val="C00000"/>
              </a:solidFill>
              <a:latin typeface="WhitneyCondensed Semibold" pitchFamily="50" charset="0"/>
              <a:ea typeface="Times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20E64AD-AB7E-47DF-B7F2-6759CCD119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114461"/>
              </p:ext>
            </p:extLst>
          </p:nvPr>
        </p:nvGraphicFramePr>
        <p:xfrm>
          <a:off x="6984274" y="757645"/>
          <a:ext cx="4591930" cy="3596642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1707742">
                  <a:extLst>
                    <a:ext uri="{9D8B030D-6E8A-4147-A177-3AD203B41FA5}">
                      <a16:colId xmlns:a16="http://schemas.microsoft.com/office/drawing/2014/main" val="3119452126"/>
                    </a:ext>
                  </a:extLst>
                </a:gridCol>
                <a:gridCol w="983246">
                  <a:extLst>
                    <a:ext uri="{9D8B030D-6E8A-4147-A177-3AD203B41FA5}">
                      <a16:colId xmlns:a16="http://schemas.microsoft.com/office/drawing/2014/main" val="2665437595"/>
                    </a:ext>
                  </a:extLst>
                </a:gridCol>
                <a:gridCol w="983246">
                  <a:extLst>
                    <a:ext uri="{9D8B030D-6E8A-4147-A177-3AD203B41FA5}">
                      <a16:colId xmlns:a16="http://schemas.microsoft.com/office/drawing/2014/main" val="906119056"/>
                    </a:ext>
                  </a:extLst>
                </a:gridCol>
                <a:gridCol w="917696">
                  <a:extLst>
                    <a:ext uri="{9D8B030D-6E8A-4147-A177-3AD203B41FA5}">
                      <a16:colId xmlns:a16="http://schemas.microsoft.com/office/drawing/2014/main" val="3982011641"/>
                    </a:ext>
                  </a:extLst>
                </a:gridCol>
              </a:tblGrid>
              <a:tr h="30496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properties</a:t>
                      </a:r>
                      <a:endParaRPr lang="en-US" sz="1200" dirty="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5260" marR="6526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Time for Measurement (min: sec)</a:t>
                      </a:r>
                      <a:endParaRPr lang="en-US" sz="1200" dirty="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5260" marR="6526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9444648"/>
                  </a:ext>
                </a:extLst>
              </a:tr>
              <a:tr h="3206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Manual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5260" marR="65260" marT="0" marB="0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Machine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5260" marR="65260" marT="0" marB="0" anchor="ctr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n-US" sz="1200" dirty="0">
                        <a:solidFill>
                          <a:schemeClr val="bg1"/>
                        </a:solidFill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5260" marR="65260" marT="0" marB="0" anchor="ctr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242600"/>
                  </a:ext>
                </a:extLst>
              </a:tr>
              <a:tr h="2107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GCS </a:t>
                      </a:r>
                      <a:endParaRPr lang="en-US" sz="120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5260" marR="6526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00:16 </a:t>
                      </a:r>
                      <a:endParaRPr lang="en-US" sz="120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5260" marR="6526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00:32 </a:t>
                      </a:r>
                      <a:endParaRPr lang="en-US" sz="120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5260" marR="6526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00:48 </a:t>
                      </a:r>
                      <a:endParaRPr lang="en-US" sz="120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5260" marR="65260" marT="0" marB="0" anchor="ctr"/>
                </a:tc>
                <a:extLst>
                  <a:ext uri="{0D108BD9-81ED-4DB2-BD59-A6C34878D82A}">
                    <a16:rowId xmlns:a16="http://schemas.microsoft.com/office/drawing/2014/main" val="3225168700"/>
                  </a:ext>
                </a:extLst>
              </a:tr>
              <a:tr h="2107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Compactability</a:t>
                      </a:r>
                      <a:endParaRPr lang="en-US" sz="120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5260" marR="6526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00:25 </a:t>
                      </a:r>
                      <a:endParaRPr lang="en-US" sz="120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5260" marR="6526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00:25 </a:t>
                      </a:r>
                      <a:endParaRPr lang="en-US" sz="120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5260" marR="6526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00:25</a:t>
                      </a:r>
                      <a:endParaRPr lang="en-US" sz="120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5260" marR="65260" marT="0" marB="0" anchor="ctr"/>
                </a:tc>
                <a:extLst>
                  <a:ext uri="{0D108BD9-81ED-4DB2-BD59-A6C34878D82A}">
                    <a16:rowId xmlns:a16="http://schemas.microsoft.com/office/drawing/2014/main" val="611568552"/>
                  </a:ext>
                </a:extLst>
              </a:tr>
              <a:tr h="2107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Active Clay </a:t>
                      </a:r>
                      <a:endParaRPr lang="en-US" sz="120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5260" marR="6526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10:05</a:t>
                      </a:r>
                      <a:endParaRPr lang="en-US" sz="120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5260" marR="6526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105:00</a:t>
                      </a:r>
                      <a:endParaRPr lang="en-US" sz="120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5260" marR="6526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105:00</a:t>
                      </a:r>
                      <a:endParaRPr lang="en-US" sz="120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5260" marR="65260" marT="0" marB="0" anchor="ctr"/>
                </a:tc>
                <a:extLst>
                  <a:ext uri="{0D108BD9-81ED-4DB2-BD59-A6C34878D82A}">
                    <a16:rowId xmlns:a16="http://schemas.microsoft.com/office/drawing/2014/main" val="1336161337"/>
                  </a:ext>
                </a:extLst>
              </a:tr>
              <a:tr h="2313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Wet Tensile Strength </a:t>
                      </a:r>
                      <a:endParaRPr lang="en-US" sz="120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5260" marR="6526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00:16 </a:t>
                      </a:r>
                      <a:endParaRPr lang="en-US" sz="120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5260" marR="6526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00:45</a:t>
                      </a:r>
                      <a:endParaRPr lang="en-US" sz="120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5260" marR="6526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00:61</a:t>
                      </a:r>
                      <a:endParaRPr lang="en-US" sz="120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5260" marR="65260" marT="0" marB="0" anchor="ctr"/>
                </a:tc>
                <a:extLst>
                  <a:ext uri="{0D108BD9-81ED-4DB2-BD59-A6C34878D82A}">
                    <a16:rowId xmlns:a16="http://schemas.microsoft.com/office/drawing/2014/main" val="4269245525"/>
                  </a:ext>
                </a:extLst>
              </a:tr>
              <a:tr h="2107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LOI</a:t>
                      </a:r>
                      <a:endParaRPr lang="en-US" sz="120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5260" marR="6526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00:35</a:t>
                      </a:r>
                      <a:endParaRPr lang="en-US" sz="120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5260" marR="6526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165:00</a:t>
                      </a:r>
                      <a:endParaRPr lang="en-US" sz="120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5260" marR="6526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165:00</a:t>
                      </a:r>
                      <a:endParaRPr lang="en-US" sz="120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5260" marR="65260" marT="0" marB="0" anchor="ctr"/>
                </a:tc>
                <a:extLst>
                  <a:ext uri="{0D108BD9-81ED-4DB2-BD59-A6C34878D82A}">
                    <a16:rowId xmlns:a16="http://schemas.microsoft.com/office/drawing/2014/main" val="1789601205"/>
                  </a:ext>
                </a:extLst>
              </a:tr>
              <a:tr h="2107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Moisture </a:t>
                      </a:r>
                      <a:endParaRPr lang="en-US" sz="120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5260" marR="6526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00:19</a:t>
                      </a:r>
                      <a:endParaRPr lang="en-US" sz="120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5260" marR="6526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30:00</a:t>
                      </a:r>
                      <a:endParaRPr lang="en-US" sz="120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5260" marR="6526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30:19 </a:t>
                      </a:r>
                      <a:endParaRPr lang="en-US" sz="120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5260" marR="65260" marT="0" marB="0" anchor="ctr"/>
                </a:tc>
                <a:extLst>
                  <a:ext uri="{0D108BD9-81ED-4DB2-BD59-A6C34878D82A}">
                    <a16:rowId xmlns:a16="http://schemas.microsoft.com/office/drawing/2014/main" val="1538179579"/>
                  </a:ext>
                </a:extLst>
              </a:tr>
              <a:tr h="2107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Inert Fines </a:t>
                      </a:r>
                      <a:endParaRPr lang="en-US" sz="120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5260" marR="6526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00:15</a:t>
                      </a:r>
                      <a:endParaRPr lang="en-US" sz="120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5260" marR="6526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90:00</a:t>
                      </a:r>
                      <a:endParaRPr lang="en-US" sz="120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5260" marR="6526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90:00</a:t>
                      </a:r>
                      <a:endParaRPr lang="en-US" sz="120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5260" marR="65260" marT="0" marB="0" anchor="ctr"/>
                </a:tc>
                <a:extLst>
                  <a:ext uri="{0D108BD9-81ED-4DB2-BD59-A6C34878D82A}">
                    <a16:rowId xmlns:a16="http://schemas.microsoft.com/office/drawing/2014/main" val="3280592870"/>
                  </a:ext>
                </a:extLst>
              </a:tr>
              <a:tr h="2107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Volatile Matter </a:t>
                      </a:r>
                      <a:endParaRPr lang="en-US" sz="120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5260" marR="6526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00:35</a:t>
                      </a:r>
                      <a:endParaRPr lang="en-US" sz="120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5260" marR="6526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10:00</a:t>
                      </a:r>
                      <a:endParaRPr lang="en-US" sz="120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5260" marR="6526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10:00</a:t>
                      </a:r>
                      <a:endParaRPr lang="en-US" sz="120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5260" marR="65260" marT="0" marB="0" anchor="ctr"/>
                </a:tc>
                <a:extLst>
                  <a:ext uri="{0D108BD9-81ED-4DB2-BD59-A6C34878D82A}">
                    <a16:rowId xmlns:a16="http://schemas.microsoft.com/office/drawing/2014/main" val="2498872530"/>
                  </a:ext>
                </a:extLst>
              </a:tr>
              <a:tr h="2107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Permeability</a:t>
                      </a:r>
                      <a:endParaRPr lang="en-US" sz="120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5260" marR="6526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00:15</a:t>
                      </a:r>
                      <a:endParaRPr lang="en-US" sz="120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5260" marR="6526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00:14 </a:t>
                      </a:r>
                      <a:endParaRPr lang="en-US" sz="120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5260" marR="6526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00:29</a:t>
                      </a:r>
                      <a:endParaRPr lang="en-US" sz="120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5260" marR="65260" marT="0" marB="0" anchor="ctr"/>
                </a:tc>
                <a:extLst>
                  <a:ext uri="{0D108BD9-81ED-4DB2-BD59-A6C34878D82A}">
                    <a16:rowId xmlns:a16="http://schemas.microsoft.com/office/drawing/2014/main" val="2528767686"/>
                  </a:ext>
                </a:extLst>
              </a:tr>
              <a:tr h="2107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Shear Strength </a:t>
                      </a:r>
                      <a:endParaRPr lang="en-US" sz="120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5260" marR="6526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00:15</a:t>
                      </a:r>
                      <a:endParaRPr lang="en-US" sz="120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5260" marR="6526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00:30 </a:t>
                      </a:r>
                      <a:endParaRPr lang="en-US" sz="120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5260" marR="6526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00:45</a:t>
                      </a:r>
                      <a:endParaRPr lang="en-US" sz="120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5260" marR="65260" marT="0" marB="0" anchor="ctr"/>
                </a:tc>
                <a:extLst>
                  <a:ext uri="{0D108BD9-81ED-4DB2-BD59-A6C34878D82A}">
                    <a16:rowId xmlns:a16="http://schemas.microsoft.com/office/drawing/2014/main" val="345851562"/>
                  </a:ext>
                </a:extLst>
              </a:tr>
              <a:tr h="2107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GFN/AFS </a:t>
                      </a:r>
                      <a:endParaRPr lang="en-US" sz="120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5260" marR="6526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15:00</a:t>
                      </a:r>
                      <a:endParaRPr lang="en-US" sz="120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5260" marR="6526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15:00</a:t>
                      </a:r>
                      <a:endParaRPr lang="en-US" sz="120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5260" marR="6526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30:00</a:t>
                      </a:r>
                      <a:endParaRPr lang="en-US" sz="120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5260" marR="65260" marT="0" marB="0" anchor="ctr"/>
                </a:tc>
                <a:extLst>
                  <a:ext uri="{0D108BD9-81ED-4DB2-BD59-A6C34878D82A}">
                    <a16:rowId xmlns:a16="http://schemas.microsoft.com/office/drawing/2014/main" val="10766289"/>
                  </a:ext>
                </a:extLst>
              </a:tr>
              <a:tr h="2107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Total Clay</a:t>
                      </a:r>
                      <a:endParaRPr lang="en-US" sz="120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5260" marR="6526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00:15</a:t>
                      </a:r>
                      <a:endParaRPr lang="en-US" sz="120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5260" marR="6526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90:00</a:t>
                      </a:r>
                      <a:endParaRPr lang="en-US" sz="120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5260" marR="6526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90:00</a:t>
                      </a:r>
                      <a:endParaRPr lang="en-US" sz="120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5260" marR="65260" marT="0" marB="0" anchor="ctr"/>
                </a:tc>
                <a:extLst>
                  <a:ext uri="{0D108BD9-81ED-4DB2-BD59-A6C34878D82A}">
                    <a16:rowId xmlns:a16="http://schemas.microsoft.com/office/drawing/2014/main" val="3828927634"/>
                  </a:ext>
                </a:extLst>
              </a:tr>
              <a:tr h="2107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Temp of sand</a:t>
                      </a:r>
                      <a:endParaRPr lang="en-US" sz="120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5260" marR="6526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00:10</a:t>
                      </a:r>
                      <a:endParaRPr lang="en-US" sz="120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5260" marR="6526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00:10</a:t>
                      </a:r>
                      <a:endParaRPr lang="en-US" sz="120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5260" marR="6526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00:10</a:t>
                      </a:r>
                      <a:endParaRPr lang="en-US" sz="120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5260" marR="65260" marT="0" marB="0" anchor="ctr"/>
                </a:tc>
                <a:extLst>
                  <a:ext uri="{0D108BD9-81ED-4DB2-BD59-A6C34878D82A}">
                    <a16:rowId xmlns:a16="http://schemas.microsoft.com/office/drawing/2014/main" val="1255741580"/>
                  </a:ext>
                </a:extLst>
              </a:tr>
              <a:tr h="2107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Friability Index</a:t>
                      </a:r>
                      <a:endParaRPr lang="en-US" sz="1200" dirty="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5260" marR="6526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00:40</a:t>
                      </a:r>
                      <a:endParaRPr lang="en-US" sz="1200" dirty="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5260" marR="6526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00:30 </a:t>
                      </a:r>
                      <a:endParaRPr lang="en-US" sz="120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5260" marR="6526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00:70</a:t>
                      </a:r>
                      <a:endParaRPr lang="en-US" sz="1200" dirty="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5260" marR="65260" marT="0" marB="0" anchor="ctr"/>
                </a:tc>
                <a:extLst>
                  <a:ext uri="{0D108BD9-81ED-4DB2-BD59-A6C34878D82A}">
                    <a16:rowId xmlns:a16="http://schemas.microsoft.com/office/drawing/2014/main" val="468877910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8396CAAC-A9D5-4870-BA55-C5E79781D3B4}"/>
              </a:ext>
            </a:extLst>
          </p:cNvPr>
          <p:cNvSpPr/>
          <p:nvPr/>
        </p:nvSpPr>
        <p:spPr>
          <a:xfrm>
            <a:off x="543875" y="1198283"/>
            <a:ext cx="5063162" cy="2769989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latin typeface="WhitneyCondensed Book" pitchFamily="50" charset="0"/>
              </a:rPr>
              <a:t>The total time for measuring each sand properties are split into </a:t>
            </a:r>
            <a:r>
              <a:rPr lang="en-US" dirty="0">
                <a:solidFill>
                  <a:srgbClr val="E41F37"/>
                </a:solidFill>
                <a:latin typeface="WhitneyCondensed Book" pitchFamily="50" charset="0"/>
              </a:rPr>
              <a:t>man-hours</a:t>
            </a:r>
            <a:r>
              <a:rPr lang="en-US" dirty="0">
                <a:latin typeface="WhitneyCondensed Book" pitchFamily="50" charset="0"/>
              </a:rPr>
              <a:t> and </a:t>
            </a:r>
            <a:r>
              <a:rPr lang="en-US" dirty="0">
                <a:solidFill>
                  <a:srgbClr val="E41F37"/>
                </a:solidFill>
                <a:latin typeface="WhitneyCondensed Book" pitchFamily="50" charset="0"/>
              </a:rPr>
              <a:t>machine-hours</a:t>
            </a:r>
            <a:r>
              <a:rPr lang="en-US" dirty="0">
                <a:latin typeface="WhitneyCondensed Book" pitchFamily="50" charset="0"/>
              </a:rPr>
              <a:t>. 	</a:t>
            </a:r>
          </a:p>
          <a:p>
            <a:pPr marL="541338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WhitneyCondensed Book" pitchFamily="50" charset="0"/>
              </a:rPr>
              <a:t>e.g. For example, during LOI testing the manual time required is only 35 sec, whereas the total time of LOI measurement is 165 min.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latin typeface="WhitneyCondensed Book" pitchFamily="50" charset="0"/>
              </a:rPr>
              <a:t>Majority of the time is taken by the testing equipment.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>
                <a:latin typeface="WhitneyCondensed Book" pitchFamily="50" charset="0"/>
              </a:rPr>
              <a:t>During intervening test time, the man/hour available is often utilized for measuring other properties.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2E157DA-58FB-40C7-B93B-9DE69FA40387}"/>
              </a:ext>
            </a:extLst>
          </p:cNvPr>
          <p:cNvSpPr/>
          <p:nvPr/>
        </p:nvSpPr>
        <p:spPr>
          <a:xfrm>
            <a:off x="543875" y="5007620"/>
            <a:ext cx="11032329" cy="800219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>
                <a:latin typeface="WhitneyCondensed Book" pitchFamily="50" charset="0"/>
              </a:rPr>
              <a:t>The algorithm considers both man and machine time as two separate properties in modelling,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>
                <a:latin typeface="WhitneyCondensed Book" pitchFamily="50" charset="0"/>
              </a:rPr>
              <a:t>Final optimized solution is being predicted for optimizing both man and machine time available to ensure effective utilization total time.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132AEE-049F-4CB4-8B16-C4E11630EDF7}"/>
              </a:ext>
            </a:extLst>
          </p:cNvPr>
          <p:cNvSpPr/>
          <p:nvPr/>
        </p:nvSpPr>
        <p:spPr>
          <a:xfrm>
            <a:off x="6984274" y="4471418"/>
            <a:ext cx="459193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i="1" dirty="0"/>
              <a:t>Time distribution of sand testing practice of a large-scale foundry in India. 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BE60E48A-294B-4610-B204-6D885D0140FB}"/>
              </a:ext>
            </a:extLst>
          </p:cNvPr>
          <p:cNvSpPr/>
          <p:nvPr/>
        </p:nvSpPr>
        <p:spPr>
          <a:xfrm>
            <a:off x="5895703" y="2059467"/>
            <a:ext cx="400594" cy="2657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622797E-0105-4171-AEA2-43B363F6733C}"/>
              </a:ext>
            </a:extLst>
          </p:cNvPr>
          <p:cNvSpPr/>
          <p:nvPr/>
        </p:nvSpPr>
        <p:spPr>
          <a:xfrm>
            <a:off x="10807337" y="0"/>
            <a:ext cx="1384663" cy="400110"/>
          </a:xfrm>
          <a:prstGeom prst="roundRect">
            <a:avLst/>
          </a:prstGeom>
          <a:solidFill>
            <a:srgbClr val="C00000"/>
          </a:solidFill>
          <a:ln>
            <a:solidFill>
              <a:srgbClr val="E41F37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en-US" b="1" dirty="0">
                <a:solidFill>
                  <a:schemeClr val="bg1"/>
                </a:solidFill>
                <a:latin typeface="WhitneyCondensed Semibold" pitchFamily="50" charset="0"/>
                <a:ea typeface="Times" panose="02020603050405020304" pitchFamily="18" charset="0"/>
                <a:cs typeface="Times" panose="02020603050405020304" pitchFamily="18" charset="0"/>
              </a:rPr>
              <a:t>STFO Input – </a:t>
            </a:r>
            <a:r>
              <a:rPr lang="en-US" b="1" cap="all" dirty="0">
                <a:solidFill>
                  <a:schemeClr val="bg1"/>
                </a:solidFill>
                <a:latin typeface="WhitneyCondensed Semibold" pitchFamily="50" charset="0"/>
                <a:ea typeface="Times" panose="02020603050405020304" pitchFamily="18" charset="0"/>
                <a:cs typeface="Times" panose="02020603050405020304" pitchFamily="18" charset="0"/>
              </a:rPr>
              <a:t>3 </a:t>
            </a:r>
            <a:endParaRPr lang="en-US" cap="all" dirty="0">
              <a:solidFill>
                <a:schemeClr val="bg1"/>
              </a:solidFill>
              <a:latin typeface="WhitneyCondensed Semibold" pitchFamily="50" charset="0"/>
              <a:ea typeface="Times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0187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B5D964B-3CA7-4E75-A105-CC450B11EC3A}"/>
              </a:ext>
            </a:extLst>
          </p:cNvPr>
          <p:cNvGraphicFramePr>
            <a:graphicFrameLocks noGrp="1"/>
          </p:cNvGraphicFramePr>
          <p:nvPr/>
        </p:nvGraphicFramePr>
        <p:xfrm>
          <a:off x="954929" y="753523"/>
          <a:ext cx="10065122" cy="3183255"/>
        </p:xfrm>
        <a:graphic>
          <a:graphicData uri="http://schemas.openxmlformats.org/drawingml/2006/table">
            <a:tbl>
              <a:tblPr firstRow="1" firstCol="1" bandRow="1"/>
              <a:tblGrid>
                <a:gridCol w="2571017">
                  <a:extLst>
                    <a:ext uri="{9D8B030D-6E8A-4147-A177-3AD203B41FA5}">
                      <a16:colId xmlns:a16="http://schemas.microsoft.com/office/drawing/2014/main" val="1271112089"/>
                    </a:ext>
                  </a:extLst>
                </a:gridCol>
                <a:gridCol w="1407795">
                  <a:extLst>
                    <a:ext uri="{9D8B030D-6E8A-4147-A177-3AD203B41FA5}">
                      <a16:colId xmlns:a16="http://schemas.microsoft.com/office/drawing/2014/main" val="4084689496"/>
                    </a:ext>
                  </a:extLst>
                </a:gridCol>
                <a:gridCol w="1165608">
                  <a:extLst>
                    <a:ext uri="{9D8B030D-6E8A-4147-A177-3AD203B41FA5}">
                      <a16:colId xmlns:a16="http://schemas.microsoft.com/office/drawing/2014/main" val="2891331541"/>
                    </a:ext>
                  </a:extLst>
                </a:gridCol>
                <a:gridCol w="1402250">
                  <a:extLst>
                    <a:ext uri="{9D8B030D-6E8A-4147-A177-3AD203B41FA5}">
                      <a16:colId xmlns:a16="http://schemas.microsoft.com/office/drawing/2014/main" val="3893733088"/>
                    </a:ext>
                  </a:extLst>
                </a:gridCol>
                <a:gridCol w="1865811">
                  <a:extLst>
                    <a:ext uri="{9D8B030D-6E8A-4147-A177-3AD203B41FA5}">
                      <a16:colId xmlns:a16="http://schemas.microsoft.com/office/drawing/2014/main" val="2448266828"/>
                    </a:ext>
                  </a:extLst>
                </a:gridCol>
                <a:gridCol w="1652641">
                  <a:extLst>
                    <a:ext uri="{9D8B030D-6E8A-4147-A177-3AD203B41FA5}">
                      <a16:colId xmlns:a16="http://schemas.microsoft.com/office/drawing/2014/main" val="1952077766"/>
                    </a:ext>
                  </a:extLst>
                </a:gridCol>
              </a:tblGrid>
              <a:tr h="36258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WhitneyCondensed Book" pitchFamily="50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properties Name</a:t>
                      </a:r>
                      <a:endParaRPr lang="en-US" sz="1400" dirty="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WhitneyCondensed Book" pitchFamily="50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Influencing Factor (</a:t>
                      </a:r>
                      <a:r>
                        <a:rPr lang="en-US" sz="1400" b="1" dirty="0">
                          <a:effectLst/>
                          <a:latin typeface="WhitneyCondensed Book" pitchFamily="50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no.)</a:t>
                      </a:r>
                      <a:endParaRPr lang="en-US" sz="1400" dirty="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WhitneyCondensed Book" pitchFamily="50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Variability      (σ) </a:t>
                      </a:r>
                      <a:endParaRPr lang="en-US" sz="1400" dirty="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WhitneyCondensed Book" pitchFamily="50" charset="0"/>
                          <a:ea typeface="Times" panose="02020603050405020304" pitchFamily="18" charset="0"/>
                          <a:cs typeface="Times" panose="02020603050405020304" pitchFamily="18" charset="0"/>
                        </a:rPr>
                        <a:t>Measurement Time (min : sec)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WhitneyCondensed Book" pitchFamily="50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Frequency for Sand Measurement (no./shift)</a:t>
                      </a:r>
                      <a:endParaRPr lang="en-US" sz="1400" dirty="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490187"/>
                  </a:ext>
                </a:extLst>
              </a:tr>
              <a:tr h="2603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WhitneyCondensed Book" pitchFamily="50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Present </a:t>
                      </a:r>
                      <a:endParaRPr lang="en-US" sz="140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WhitneyCondensed Book" pitchFamily="50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Optimal </a:t>
                      </a:r>
                      <a:endParaRPr lang="en-US" sz="1400" dirty="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6519576"/>
                  </a:ext>
                </a:extLst>
              </a:tr>
              <a:tr h="95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WhitneyCondensed Book" pitchFamily="50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GCS (gm/cm2)</a:t>
                      </a:r>
                      <a:endParaRPr lang="en-US" sz="1400" dirty="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WhitneyCondensed Book" pitchFamily="50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7.7</a:t>
                      </a:r>
                      <a:endParaRPr lang="en-US" sz="1400" dirty="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WhitneyCondensed Book" pitchFamily="50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1.2</a:t>
                      </a:r>
                      <a:endParaRPr lang="en-US" sz="1400" dirty="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WhitneyCondensed Book" pitchFamily="50" charset="0"/>
                          <a:cs typeface="Times" panose="02020603050405020304" pitchFamily="18" charset="0"/>
                        </a:rPr>
                        <a:t>00:48 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5260" marR="65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WhitneyCondensed Book" pitchFamily="50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5</a:t>
                      </a:r>
                      <a:endParaRPr lang="en-US" sz="140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WhitneyCondensed Book" pitchFamily="50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5</a:t>
                      </a:r>
                      <a:endParaRPr lang="en-US" sz="1400" dirty="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114090"/>
                  </a:ext>
                </a:extLst>
              </a:tr>
              <a:tr h="95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WhitneyCondensed Book" pitchFamily="50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Compactability (no)</a:t>
                      </a:r>
                      <a:endParaRPr lang="en-US" sz="140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WhitneyCondensed Book" pitchFamily="50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2.3</a:t>
                      </a:r>
                      <a:endParaRPr lang="en-US" sz="1400" dirty="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WhitneyCondensed Book" pitchFamily="50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2.0</a:t>
                      </a:r>
                      <a:endParaRPr lang="en-US" sz="1400" dirty="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WhitneyCondensed Book" pitchFamily="50" charset="0"/>
                          <a:cs typeface="Times" panose="02020603050405020304" pitchFamily="18" charset="0"/>
                        </a:rPr>
                        <a:t>00:25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5260" marR="65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WhitneyCondensed Book" pitchFamily="50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5</a:t>
                      </a:r>
                      <a:endParaRPr lang="en-US" sz="140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WhitneyCondensed Book" pitchFamily="50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5</a:t>
                      </a:r>
                      <a:endParaRPr lang="en-US" sz="1400" dirty="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7891070"/>
                  </a:ext>
                </a:extLst>
              </a:tr>
              <a:tr h="1880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WhitneyCondensed Book" pitchFamily="50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Active Clay (%)</a:t>
                      </a:r>
                      <a:endParaRPr lang="en-US" sz="140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WhitneyCondensed Book" pitchFamily="50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1.4</a:t>
                      </a:r>
                      <a:endParaRPr lang="en-US" sz="140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WhitneyCondensed Book" pitchFamily="50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5.1</a:t>
                      </a:r>
                      <a:endParaRPr lang="en-US" sz="1400" dirty="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WhitneyCondensed Book" pitchFamily="50" charset="0"/>
                          <a:cs typeface="Times" panose="02020603050405020304" pitchFamily="18" charset="0"/>
                        </a:rPr>
                        <a:t>105:00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5260" marR="65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WhitneyCondensed Book" pitchFamily="50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1</a:t>
                      </a:r>
                      <a:endParaRPr lang="en-US" sz="140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WhitneyCondensed Book" pitchFamily="50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1</a:t>
                      </a:r>
                      <a:endParaRPr lang="en-US" sz="1400" dirty="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4240886"/>
                  </a:ext>
                </a:extLst>
              </a:tr>
              <a:tr h="95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WhitneyCondensed Book" pitchFamily="50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Wet Tensile Strength (gm/cm2)</a:t>
                      </a:r>
                      <a:endParaRPr lang="en-US" sz="140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WhitneyCondensed Book" pitchFamily="50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1.0</a:t>
                      </a:r>
                      <a:endParaRPr lang="en-US" sz="1400" dirty="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WhitneyCondensed Book" pitchFamily="50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4.3</a:t>
                      </a:r>
                      <a:endParaRPr lang="en-US" sz="1400" dirty="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WhitneyCondensed Book" pitchFamily="50" charset="0"/>
                          <a:cs typeface="Times" panose="02020603050405020304" pitchFamily="18" charset="0"/>
                        </a:rPr>
                        <a:t>00:61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5260" marR="65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WhitneyCondensed Book" pitchFamily="50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5</a:t>
                      </a:r>
                      <a:endParaRPr lang="en-US" sz="140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WhitneyCondensed Book" pitchFamily="50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5</a:t>
                      </a:r>
                      <a:endParaRPr lang="en-US" sz="1400" dirty="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8404563"/>
                  </a:ext>
                </a:extLst>
              </a:tr>
              <a:tr h="95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WhitneyCondensed Book" pitchFamily="50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LOI (%)</a:t>
                      </a:r>
                      <a:endParaRPr lang="en-US" sz="1400" dirty="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WhitneyCondensed Book" pitchFamily="50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2.6</a:t>
                      </a:r>
                      <a:endParaRPr lang="en-US" sz="1400" dirty="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WhitneyCondensed Book" pitchFamily="50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10.0</a:t>
                      </a:r>
                      <a:endParaRPr lang="en-US" sz="1400" dirty="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WhitneyCondensed Book" pitchFamily="50" charset="0"/>
                          <a:cs typeface="Times" panose="02020603050405020304" pitchFamily="18" charset="0"/>
                        </a:rPr>
                        <a:t>165:00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5260" marR="65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WhitneyCondensed Book" pitchFamily="50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1</a:t>
                      </a:r>
                      <a:endParaRPr lang="en-US" sz="1400" dirty="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WhitneyCondensed Book" pitchFamily="50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1</a:t>
                      </a:r>
                      <a:endParaRPr lang="en-US" sz="1400" dirty="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280471"/>
                  </a:ext>
                </a:extLst>
              </a:tr>
              <a:tr h="95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WhitneyCondensed Book" pitchFamily="50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Moisture (%)</a:t>
                      </a:r>
                      <a:endParaRPr lang="en-US" sz="1400" dirty="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WhitneyCondensed Book" pitchFamily="50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2.6</a:t>
                      </a:r>
                      <a:endParaRPr lang="en-US" sz="1400" dirty="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WhitneyCondensed Book" pitchFamily="50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2.1</a:t>
                      </a:r>
                      <a:endParaRPr lang="en-US" sz="1400" dirty="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WhitneyCondensed Book" pitchFamily="50" charset="0"/>
                          <a:cs typeface="Times" panose="02020603050405020304" pitchFamily="18" charset="0"/>
                        </a:rPr>
                        <a:t>30:19 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5260" marR="65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WhitneyCondensed Book" pitchFamily="50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5</a:t>
                      </a:r>
                      <a:endParaRPr lang="en-US" sz="1400" dirty="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WhitneyCondensed Book" pitchFamily="50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2</a:t>
                      </a:r>
                      <a:endParaRPr lang="en-US" sz="1400" dirty="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525495"/>
                  </a:ext>
                </a:extLst>
              </a:tr>
              <a:tr h="823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WhitneyCondensed Book" pitchFamily="50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Inert Fines (%)</a:t>
                      </a:r>
                      <a:endParaRPr lang="en-US" sz="1400" dirty="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WhitneyCondensed Book" pitchFamily="50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10.0</a:t>
                      </a:r>
                      <a:endParaRPr lang="en-US" sz="1400" dirty="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WhitneyCondensed Book" pitchFamily="50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5.1</a:t>
                      </a:r>
                      <a:endParaRPr lang="en-US" sz="1400" dirty="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WhitneyCondensed Book" pitchFamily="50" charset="0"/>
                          <a:cs typeface="Times" panose="02020603050405020304" pitchFamily="18" charset="0"/>
                        </a:rPr>
                        <a:t>90:00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5260" marR="65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WhitneyCondensed Book" pitchFamily="50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1</a:t>
                      </a:r>
                      <a:endParaRPr lang="en-US" sz="1400" dirty="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WhitneyCondensed Book" pitchFamily="50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2</a:t>
                      </a:r>
                      <a:endParaRPr lang="en-US" sz="1400" dirty="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327313"/>
                  </a:ext>
                </a:extLst>
              </a:tr>
              <a:tr h="95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WhitneyCondensed Book" pitchFamily="50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Volatile Matter (VM) (%)</a:t>
                      </a:r>
                      <a:endParaRPr lang="en-US" sz="140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WhitneyCondensed Book" pitchFamily="50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1.7</a:t>
                      </a:r>
                      <a:endParaRPr lang="en-US" sz="140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WhitneyCondensed Book" pitchFamily="50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6.8</a:t>
                      </a:r>
                      <a:endParaRPr lang="en-US" sz="1400" dirty="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WhitneyCondensed Book" pitchFamily="50" charset="0"/>
                          <a:cs typeface="Times" panose="02020603050405020304" pitchFamily="18" charset="0"/>
                        </a:rPr>
                        <a:t>10:00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5260" marR="65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WhitneyCondensed Book" pitchFamily="50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1</a:t>
                      </a:r>
                      <a:endParaRPr lang="en-US" sz="1400" dirty="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WhitneyCondensed Book" pitchFamily="50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4</a:t>
                      </a:r>
                      <a:endParaRPr lang="en-US" sz="1400" dirty="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591677"/>
                  </a:ext>
                </a:extLst>
              </a:tr>
              <a:tr h="95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WhitneyCondensed Book" pitchFamily="50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Permeability (no)</a:t>
                      </a:r>
                      <a:endParaRPr lang="en-US" sz="140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WhitneyCondensed Book" pitchFamily="50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2.6</a:t>
                      </a:r>
                      <a:endParaRPr lang="en-US" sz="140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WhitneyCondensed Book" pitchFamily="50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4.8</a:t>
                      </a:r>
                      <a:endParaRPr lang="en-US" sz="1400" dirty="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WhitneyCondensed Book" pitchFamily="50" charset="0"/>
                          <a:cs typeface="Times" panose="02020603050405020304" pitchFamily="18" charset="0"/>
                        </a:rPr>
                        <a:t>00:29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5260" marR="65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WhitneyCondensed Book" pitchFamily="50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5</a:t>
                      </a:r>
                      <a:endParaRPr lang="en-US" sz="140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WhitneyCondensed Book" pitchFamily="50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5</a:t>
                      </a:r>
                      <a:endParaRPr lang="en-US" sz="1400" dirty="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1788660"/>
                  </a:ext>
                </a:extLst>
              </a:tr>
              <a:tr h="95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WhitneyCondensed Book" pitchFamily="50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Shear Strength (gm/cm2)</a:t>
                      </a:r>
                      <a:endParaRPr lang="en-US" sz="140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WhitneyCondensed Book" pitchFamily="50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7.8</a:t>
                      </a:r>
                      <a:endParaRPr lang="en-US" sz="140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WhitneyCondensed Book" pitchFamily="50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4.3</a:t>
                      </a:r>
                      <a:endParaRPr lang="en-US" sz="1400" dirty="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WhitneyCondensed Book" pitchFamily="50" charset="0"/>
                          <a:cs typeface="Times" panose="02020603050405020304" pitchFamily="18" charset="0"/>
                        </a:rPr>
                        <a:t>00:45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5260" marR="6526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WhitneyCondensed Book" pitchFamily="50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5</a:t>
                      </a:r>
                      <a:endParaRPr lang="en-US" sz="140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WhitneyCondensed Book" pitchFamily="50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5</a:t>
                      </a:r>
                      <a:endParaRPr lang="en-US" sz="1400" dirty="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3730747"/>
                  </a:ext>
                </a:extLst>
              </a:tr>
              <a:tr h="95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WhitneyCondensed Book" pitchFamily="50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Friability Index (%)</a:t>
                      </a:r>
                      <a:endParaRPr lang="en-US" sz="140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WhitneyCondensed Book" pitchFamily="50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4.6</a:t>
                      </a:r>
                      <a:endParaRPr lang="en-US" sz="140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WhitneyCondensed Book" pitchFamily="50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1.0</a:t>
                      </a:r>
                      <a:endParaRPr lang="en-US" sz="1400" dirty="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WhitneyCondensed Book" pitchFamily="50" charset="0"/>
                          <a:cs typeface="Times" panose="02020603050405020304" pitchFamily="18" charset="0"/>
                        </a:rPr>
                        <a:t>00:70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WhitneyCondensed Book" pitchFamily="50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5</a:t>
                      </a:r>
                      <a:endParaRPr lang="en-US" sz="140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WhitneyCondensed Book" pitchFamily="50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4</a:t>
                      </a:r>
                      <a:endParaRPr lang="en-US" sz="1400" dirty="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099608"/>
                  </a:ext>
                </a:extLst>
              </a:tr>
              <a:tr h="958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WhitneyCondensed Book" pitchFamily="50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Temp. of Sand after mix (°C)</a:t>
                      </a:r>
                      <a:endParaRPr lang="en-US" sz="140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WhitneyCondensed Book" pitchFamily="50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1.6</a:t>
                      </a:r>
                      <a:endParaRPr lang="en-US" sz="140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WhitneyCondensed Book" pitchFamily="50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3.0</a:t>
                      </a:r>
                      <a:endParaRPr lang="en-US" sz="1400" dirty="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rgbClr val="000000"/>
                          </a:solidFill>
                          <a:effectLst/>
                          <a:latin typeface="WhitneyCondensed Book" pitchFamily="50" charset="0"/>
                          <a:cs typeface="Times" panose="02020603050405020304" pitchFamily="18" charset="0"/>
                        </a:rPr>
                        <a:t>00:10</a:t>
                      </a:r>
                      <a:endParaRPr lang="en-US" sz="1400" kern="1200" dirty="0">
                        <a:solidFill>
                          <a:srgbClr val="000000"/>
                        </a:solidFill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WhitneyCondensed Book" pitchFamily="50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5</a:t>
                      </a:r>
                      <a:endParaRPr lang="en-US" sz="140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WhitneyCondensed Book" pitchFamily="50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5</a:t>
                      </a:r>
                      <a:endParaRPr lang="en-US" sz="1400" dirty="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6326888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D38B68A1-885B-42CE-8A60-921146B8E8E9}"/>
              </a:ext>
            </a:extLst>
          </p:cNvPr>
          <p:cNvSpPr/>
          <p:nvPr/>
        </p:nvSpPr>
        <p:spPr>
          <a:xfrm>
            <a:off x="620238" y="231043"/>
            <a:ext cx="1212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b="1" cap="all" dirty="0">
                <a:solidFill>
                  <a:srgbClr val="C00000"/>
                </a:solidFill>
                <a:latin typeface="WhitneyCondensed Semibold" pitchFamily="50" charset="0"/>
                <a:cs typeface="Times" panose="02020603050405020304" pitchFamily="18" charset="0"/>
              </a:rPr>
              <a:t>Case-Study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A5529F-B861-41AE-9414-821A7545362E}"/>
              </a:ext>
            </a:extLst>
          </p:cNvPr>
          <p:cNvSpPr/>
          <p:nvPr/>
        </p:nvSpPr>
        <p:spPr>
          <a:xfrm>
            <a:off x="2281767" y="414969"/>
            <a:ext cx="77699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WhitneyCondensed Book" pitchFamily="50" charset="0"/>
                <a:ea typeface="Times" panose="02020603050405020304" pitchFamily="18" charset="0"/>
                <a:cs typeface="Times New Roman" panose="02020603050405020304" pitchFamily="18" charset="0"/>
              </a:rPr>
              <a:t>Optimized frequency solution along with the model input and predicted frequency output for each properties </a:t>
            </a:r>
            <a:endParaRPr lang="en-US" sz="1400" dirty="0">
              <a:latin typeface="WhitneyCondensed Book" pitchFamily="50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292E2EF4-9875-40EF-BF2C-7217C589A53A}"/>
              </a:ext>
            </a:extLst>
          </p:cNvPr>
          <p:cNvSpPr/>
          <p:nvPr/>
        </p:nvSpPr>
        <p:spPr>
          <a:xfrm>
            <a:off x="788743" y="4169679"/>
            <a:ext cx="10371909" cy="172602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3DC7093-9022-4301-851D-667C04344594}"/>
              </a:ext>
            </a:extLst>
          </p:cNvPr>
          <p:cNvSpPr/>
          <p:nvPr/>
        </p:nvSpPr>
        <p:spPr>
          <a:xfrm>
            <a:off x="1451537" y="4173737"/>
            <a:ext cx="931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600" u="sng" dirty="0">
                <a:latin typeface="WhitneyCondensed Semibold" pitchFamily="50" charset="0"/>
              </a:rPr>
              <a:t>Inert</a:t>
            </a:r>
            <a:r>
              <a:rPr lang="en-US" u="sng" dirty="0">
                <a:latin typeface="WhitneyCondensed Semibold" pitchFamily="50" charset="0"/>
              </a:rPr>
              <a:t> </a:t>
            </a:r>
            <a:r>
              <a:rPr lang="en-US" sz="1600" u="sng" dirty="0">
                <a:latin typeface="WhitneyCondensed Semibold" pitchFamily="50" charset="0"/>
              </a:rPr>
              <a:t>Fines</a:t>
            </a:r>
            <a:endParaRPr lang="en-US" u="sng" dirty="0">
              <a:latin typeface="WhitneyCondensed Semibold" pitchFamily="50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171E4DB-19E6-47E8-9265-1E045978F911}"/>
              </a:ext>
            </a:extLst>
          </p:cNvPr>
          <p:cNvSpPr/>
          <p:nvPr/>
        </p:nvSpPr>
        <p:spPr>
          <a:xfrm>
            <a:off x="1639087" y="4498242"/>
            <a:ext cx="6014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600" b="1" dirty="0">
                <a:latin typeface="WhitneyCondensed Book" pitchFamily="50" charset="0"/>
              </a:rPr>
              <a:t>1 </a:t>
            </a:r>
            <a:r>
              <a:rPr lang="en-US" sz="1600" dirty="0"/>
              <a:t>→ </a:t>
            </a:r>
            <a:r>
              <a:rPr lang="en-US" sz="1600" b="1" dirty="0">
                <a:latin typeface="WhitneyCondensed Book" pitchFamily="50" charset="0"/>
              </a:rPr>
              <a:t>2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63C231D-1CCB-4543-A487-C3D0048FE01C}"/>
              </a:ext>
            </a:extLst>
          </p:cNvPr>
          <p:cNvSpPr/>
          <p:nvPr/>
        </p:nvSpPr>
        <p:spPr>
          <a:xfrm>
            <a:off x="3532081" y="4202119"/>
            <a:ext cx="8171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600" u="sng" dirty="0">
                <a:latin typeface="WhitneyCondensed Semibold" pitchFamily="50" charset="0"/>
              </a:rPr>
              <a:t>Moisture</a:t>
            </a:r>
            <a:endParaRPr lang="en-US" u="sng" dirty="0">
              <a:latin typeface="WhitneyCondensed Semibold" pitchFamily="50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ECE42BE-D955-4BB9-BCA1-73FB0E87E3FA}"/>
              </a:ext>
            </a:extLst>
          </p:cNvPr>
          <p:cNvSpPr/>
          <p:nvPr/>
        </p:nvSpPr>
        <p:spPr>
          <a:xfrm>
            <a:off x="3638906" y="4526624"/>
            <a:ext cx="6319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600" b="1" dirty="0">
                <a:latin typeface="WhitneyCondensed Book" pitchFamily="50" charset="0"/>
              </a:rPr>
              <a:t>5 </a:t>
            </a:r>
            <a:r>
              <a:rPr lang="en-US" sz="1600" dirty="0"/>
              <a:t>→ </a:t>
            </a:r>
            <a:r>
              <a:rPr lang="en-US" sz="1600" b="1" dirty="0">
                <a:latin typeface="WhitneyCondensed Book" pitchFamily="50" charset="0"/>
              </a:rPr>
              <a:t>2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2FC81EC-4A4C-4A85-B812-33CA55ED48DC}"/>
              </a:ext>
            </a:extLst>
          </p:cNvPr>
          <p:cNvSpPr/>
          <p:nvPr/>
        </p:nvSpPr>
        <p:spPr>
          <a:xfrm>
            <a:off x="5694405" y="4173737"/>
            <a:ext cx="4748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600" u="sng" dirty="0">
                <a:latin typeface="WhitneyCondensed Semibold" pitchFamily="50" charset="0"/>
              </a:rPr>
              <a:t>GCS</a:t>
            </a:r>
            <a:endParaRPr lang="en-US" u="sng" dirty="0">
              <a:latin typeface="WhitneyCondensed Semibold" pitchFamily="50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6A044E6-AB2A-4256-8213-0FB88CFAC768}"/>
              </a:ext>
            </a:extLst>
          </p:cNvPr>
          <p:cNvSpPr/>
          <p:nvPr/>
        </p:nvSpPr>
        <p:spPr>
          <a:xfrm>
            <a:off x="5619891" y="4498242"/>
            <a:ext cx="6319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600" b="1" dirty="0">
                <a:latin typeface="WhitneyCondensed Book" pitchFamily="50" charset="0"/>
              </a:rPr>
              <a:t>5 </a:t>
            </a:r>
            <a:r>
              <a:rPr lang="en-US" sz="1600" dirty="0"/>
              <a:t>→ </a:t>
            </a:r>
            <a:r>
              <a:rPr lang="en-US" sz="1600" b="1" dirty="0">
                <a:latin typeface="WhitneyCondensed Book" pitchFamily="50" charset="0"/>
              </a:rPr>
              <a:t>5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281C403-D2D1-4C36-B0A8-1A2D5075A594}"/>
              </a:ext>
            </a:extLst>
          </p:cNvPr>
          <p:cNvSpPr/>
          <p:nvPr/>
        </p:nvSpPr>
        <p:spPr>
          <a:xfrm>
            <a:off x="7823988" y="4173737"/>
            <a:ext cx="4312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600" u="sng" dirty="0">
                <a:latin typeface="WhitneyCondensed Semibold" pitchFamily="50" charset="0"/>
              </a:rPr>
              <a:t>VM</a:t>
            </a:r>
            <a:endParaRPr lang="en-US" u="sng" dirty="0">
              <a:latin typeface="WhitneyCondensed Semibold" pitchFamily="50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F472EFC-35BB-42BD-B7CD-DAE08469A44C}"/>
              </a:ext>
            </a:extLst>
          </p:cNvPr>
          <p:cNvSpPr/>
          <p:nvPr/>
        </p:nvSpPr>
        <p:spPr>
          <a:xfrm>
            <a:off x="7701904" y="4498242"/>
            <a:ext cx="6110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600" b="1" dirty="0">
                <a:latin typeface="WhitneyCondensed Book" pitchFamily="50" charset="0"/>
              </a:rPr>
              <a:t>1 </a:t>
            </a:r>
            <a:r>
              <a:rPr lang="en-US" sz="1600" dirty="0"/>
              <a:t>→ </a:t>
            </a:r>
            <a:r>
              <a:rPr lang="en-US" sz="1600" b="1" dirty="0">
                <a:latin typeface="WhitneyCondensed Book" pitchFamily="50" charset="0"/>
              </a:rPr>
              <a:t>4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5382713-F8A3-45B7-AB52-867287150533}"/>
              </a:ext>
            </a:extLst>
          </p:cNvPr>
          <p:cNvSpPr/>
          <p:nvPr/>
        </p:nvSpPr>
        <p:spPr>
          <a:xfrm>
            <a:off x="9854445" y="4173737"/>
            <a:ext cx="4169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600" u="sng" dirty="0">
                <a:latin typeface="WhitneyCondensed Semibold" pitchFamily="50" charset="0"/>
              </a:rPr>
              <a:t>LOI</a:t>
            </a:r>
            <a:endParaRPr lang="en-US" u="sng" dirty="0">
              <a:latin typeface="WhitneyCondensed Semibold" pitchFamily="50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606B42C-ECBE-40A2-9B8A-D4995BE48D95}"/>
              </a:ext>
            </a:extLst>
          </p:cNvPr>
          <p:cNvSpPr/>
          <p:nvPr/>
        </p:nvSpPr>
        <p:spPr>
          <a:xfrm>
            <a:off x="9763078" y="4498242"/>
            <a:ext cx="5709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600" b="1" dirty="0">
                <a:latin typeface="WhitneyCondensed Book" pitchFamily="50" charset="0"/>
              </a:rPr>
              <a:t>1 </a:t>
            </a:r>
            <a:r>
              <a:rPr lang="en-US" sz="1600" dirty="0"/>
              <a:t>→ </a:t>
            </a:r>
            <a:r>
              <a:rPr lang="en-US" sz="1600" b="1" dirty="0">
                <a:latin typeface="WhitneyCondensed Book" pitchFamily="50" charset="0"/>
              </a:rPr>
              <a:t>1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F50F0810-FC5C-402D-BCEA-F1718549933B}"/>
              </a:ext>
            </a:extLst>
          </p:cNvPr>
          <p:cNvSpPr/>
          <p:nvPr/>
        </p:nvSpPr>
        <p:spPr>
          <a:xfrm>
            <a:off x="1038850" y="4917510"/>
            <a:ext cx="1691903" cy="808731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>
                <a:solidFill>
                  <a:schemeClr val="bg1"/>
                </a:solidFill>
                <a:latin typeface="WhitneyCondensed Book" pitchFamily="50" charset="0"/>
              </a:rPr>
              <a:t>Influence: Maximum Variability: Medium Time: High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D540076-766A-4A61-A417-1C20A6630C50}"/>
              </a:ext>
            </a:extLst>
          </p:cNvPr>
          <p:cNvSpPr/>
          <p:nvPr/>
        </p:nvSpPr>
        <p:spPr>
          <a:xfrm>
            <a:off x="3063210" y="4928802"/>
            <a:ext cx="1691903" cy="808731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>
                <a:solidFill>
                  <a:schemeClr val="bg1"/>
                </a:solidFill>
                <a:latin typeface="WhitneyCondensed Book" pitchFamily="50" charset="0"/>
              </a:rPr>
              <a:t>Influence: Low Variability: Low  Time: Medium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D4C51CA-484B-4ADB-85B9-E3D654A62E29}"/>
              </a:ext>
            </a:extLst>
          </p:cNvPr>
          <p:cNvSpPr/>
          <p:nvPr/>
        </p:nvSpPr>
        <p:spPr>
          <a:xfrm>
            <a:off x="5087570" y="4928802"/>
            <a:ext cx="1691903" cy="808731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>
                <a:solidFill>
                  <a:schemeClr val="bg1"/>
                </a:solidFill>
                <a:latin typeface="WhitneyCondensed Book" pitchFamily="50" charset="0"/>
              </a:rPr>
              <a:t>Influence: High Variability: Low  Time: Low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36BFD3B-94C9-42CF-9C9E-3F5AF86295DE}"/>
              </a:ext>
            </a:extLst>
          </p:cNvPr>
          <p:cNvSpPr/>
          <p:nvPr/>
        </p:nvSpPr>
        <p:spPr>
          <a:xfrm>
            <a:off x="7111930" y="4917510"/>
            <a:ext cx="1691903" cy="808731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>
                <a:solidFill>
                  <a:schemeClr val="bg1"/>
                </a:solidFill>
                <a:latin typeface="WhitneyCondensed Book" pitchFamily="50" charset="0"/>
              </a:rPr>
              <a:t>Influence: Low Variability: High  Time: Medium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6FA99A4-4EB7-4117-96B4-2ADD41C418FB}"/>
              </a:ext>
            </a:extLst>
          </p:cNvPr>
          <p:cNvSpPr/>
          <p:nvPr/>
        </p:nvSpPr>
        <p:spPr>
          <a:xfrm>
            <a:off x="9136290" y="4917510"/>
            <a:ext cx="1863049" cy="808731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b="1" dirty="0">
                <a:solidFill>
                  <a:schemeClr val="bg1"/>
                </a:solidFill>
                <a:latin typeface="WhitneyCondensed Book" pitchFamily="50" charset="0"/>
              </a:rPr>
              <a:t>Influence: Low Variability: Maximum          Time: High</a:t>
            </a:r>
          </a:p>
        </p:txBody>
      </p:sp>
    </p:spTree>
    <p:extLst>
      <p:ext uri="{BB962C8B-B14F-4D97-AF65-F5344CB8AC3E}">
        <p14:creationId xmlns:p14="http://schemas.microsoft.com/office/powerpoint/2010/main" val="3222113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935AA3B-6ECB-4435-B9F3-02AEC955119E}"/>
              </a:ext>
            </a:extLst>
          </p:cNvPr>
          <p:cNvSpPr/>
          <p:nvPr/>
        </p:nvSpPr>
        <p:spPr>
          <a:xfrm>
            <a:off x="2217168" y="5307794"/>
            <a:ext cx="3123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WhitneyCondensed Semibold" pitchFamily="50" charset="0"/>
                <a:cs typeface="Times New Roman" panose="02020603050405020304" pitchFamily="18" charset="0"/>
              </a:rPr>
              <a:t>Time distribution based on foundries </a:t>
            </a:r>
            <a:r>
              <a:rPr lang="en-US" dirty="0">
                <a:solidFill>
                  <a:srgbClr val="E41F37"/>
                </a:solidFill>
                <a:latin typeface="WhitneyCondensed Semibold" pitchFamily="50" charset="0"/>
                <a:cs typeface="Times New Roman" panose="02020603050405020304" pitchFamily="18" charset="0"/>
              </a:rPr>
              <a:t>present testing frequency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727A4C-DFD8-453F-8738-631A4B3AFE1F}"/>
              </a:ext>
            </a:extLst>
          </p:cNvPr>
          <p:cNvSpPr/>
          <p:nvPr/>
        </p:nvSpPr>
        <p:spPr>
          <a:xfrm>
            <a:off x="8031661" y="5313463"/>
            <a:ext cx="31347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WhitneyCondensed Semibold" pitchFamily="50" charset="0"/>
                <a:ea typeface="Times" panose="02020603050405020304" pitchFamily="18" charset="0"/>
                <a:cs typeface="Times New Roman" panose="02020603050405020304" pitchFamily="18" charset="0"/>
              </a:rPr>
              <a:t>Time distribution based on foundries </a:t>
            </a:r>
            <a:r>
              <a:rPr lang="en-US" dirty="0">
                <a:solidFill>
                  <a:srgbClr val="E41F37"/>
                </a:solidFill>
                <a:latin typeface="WhitneyCondensed Semibold" pitchFamily="50" charset="0"/>
              </a:rPr>
              <a:t>optimized testing frequency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5AE886FB-90CC-4B78-8E08-72EAE61743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371716"/>
              </p:ext>
            </p:extLst>
          </p:nvPr>
        </p:nvGraphicFramePr>
        <p:xfrm>
          <a:off x="6024426" y="153099"/>
          <a:ext cx="6167574" cy="5087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EF74D82-810C-4DEA-9491-E29B7D569A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637884"/>
              </p:ext>
            </p:extLst>
          </p:nvPr>
        </p:nvGraphicFramePr>
        <p:xfrm>
          <a:off x="415822" y="153098"/>
          <a:ext cx="5935287" cy="5087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0B16B56C-1C0C-4B37-A620-6499E6589D5E}"/>
              </a:ext>
            </a:extLst>
          </p:cNvPr>
          <p:cNvSpPr/>
          <p:nvPr/>
        </p:nvSpPr>
        <p:spPr>
          <a:xfrm>
            <a:off x="248083" y="153097"/>
            <a:ext cx="13268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000" b="1" cap="all" dirty="0">
                <a:solidFill>
                  <a:srgbClr val="C00000"/>
                </a:solidFill>
                <a:latin typeface="WhitneyCondensed Semibold" pitchFamily="50" charset="0"/>
                <a:cs typeface="Times" panose="02020603050405020304" pitchFamily="18" charset="0"/>
              </a:rPr>
              <a:t>Case-Study</a:t>
            </a:r>
          </a:p>
        </p:txBody>
      </p:sp>
    </p:spTree>
    <p:extLst>
      <p:ext uri="{BB962C8B-B14F-4D97-AF65-F5344CB8AC3E}">
        <p14:creationId xmlns:p14="http://schemas.microsoft.com/office/powerpoint/2010/main" val="4211331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CB84D49-B013-4FF8-83CC-6480103F06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676538"/>
              </p:ext>
            </p:extLst>
          </p:nvPr>
        </p:nvGraphicFramePr>
        <p:xfrm>
          <a:off x="7580666" y="544016"/>
          <a:ext cx="4271699" cy="2928226"/>
        </p:xfrm>
        <a:graphic>
          <a:graphicData uri="http://schemas.openxmlformats.org/drawingml/2006/table">
            <a:tbl>
              <a:tblPr firstRow="1" firstCol="1" bandRow="1"/>
              <a:tblGrid>
                <a:gridCol w="2328697">
                  <a:extLst>
                    <a:ext uri="{9D8B030D-6E8A-4147-A177-3AD203B41FA5}">
                      <a16:colId xmlns:a16="http://schemas.microsoft.com/office/drawing/2014/main" val="2722121398"/>
                    </a:ext>
                  </a:extLst>
                </a:gridCol>
                <a:gridCol w="971501">
                  <a:extLst>
                    <a:ext uri="{9D8B030D-6E8A-4147-A177-3AD203B41FA5}">
                      <a16:colId xmlns:a16="http://schemas.microsoft.com/office/drawing/2014/main" val="2196420162"/>
                    </a:ext>
                  </a:extLst>
                </a:gridCol>
                <a:gridCol w="971501">
                  <a:extLst>
                    <a:ext uri="{9D8B030D-6E8A-4147-A177-3AD203B41FA5}">
                      <a16:colId xmlns:a16="http://schemas.microsoft.com/office/drawing/2014/main" val="1524883306"/>
                    </a:ext>
                  </a:extLst>
                </a:gridCol>
              </a:tblGrid>
              <a:tr h="20915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WhitneyCondensed Book" pitchFamily="50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properties Name</a:t>
                      </a:r>
                      <a:endParaRPr lang="en-US" sz="1200" dirty="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5169" marR="65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WhitneyCondensed Book" pitchFamily="50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Absolute Variability</a:t>
                      </a:r>
                      <a:endParaRPr lang="en-US" sz="1200" dirty="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5169" marR="65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8045986"/>
                  </a:ext>
                </a:extLst>
              </a:tr>
              <a:tr h="2091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WhitneyCondensed Book" pitchFamily="50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Actual</a:t>
                      </a:r>
                      <a:endParaRPr lang="en-US" sz="1200" dirty="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5169" marR="65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WhitneyCondensed Book" pitchFamily="50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Simulated</a:t>
                      </a:r>
                      <a:endParaRPr lang="en-US" sz="1200" dirty="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5169" marR="65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7241438"/>
                  </a:ext>
                </a:extLst>
              </a:tr>
              <a:tr h="2091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WhitneyCondensed Book" pitchFamily="50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GCS (kg/cm2)</a:t>
                      </a:r>
                      <a:endParaRPr lang="en-US" sz="120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5169" marR="65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WhitneyCondensed Book" pitchFamily="50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0.09</a:t>
                      </a:r>
                      <a:endParaRPr lang="en-US" sz="1200" dirty="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5169" marR="65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WhitneyCondensed Book" pitchFamily="50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0.09</a:t>
                      </a:r>
                      <a:endParaRPr lang="en-US" sz="1200" dirty="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5169" marR="65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6794661"/>
                  </a:ext>
                </a:extLst>
              </a:tr>
              <a:tr h="2091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WhitneyCondensed Book" pitchFamily="50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Compactability (no)</a:t>
                      </a:r>
                      <a:endParaRPr lang="en-US" sz="120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5169" marR="65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WhitneyCondensed Book" pitchFamily="50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1.37</a:t>
                      </a:r>
                      <a:endParaRPr lang="en-US" sz="120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5169" marR="65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WhitneyCondensed Book" pitchFamily="50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1.37</a:t>
                      </a:r>
                      <a:endParaRPr lang="en-US" sz="120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5169" marR="65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6794885"/>
                  </a:ext>
                </a:extLst>
              </a:tr>
              <a:tr h="2091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WhitneyCondensed Book" pitchFamily="50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Active Clay (%)</a:t>
                      </a:r>
                      <a:endParaRPr lang="en-US" sz="120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5169" marR="65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WhitneyCondensed Book" pitchFamily="50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0.49</a:t>
                      </a:r>
                      <a:endParaRPr lang="en-US" sz="120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5169" marR="65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WhitneyCondensed Book" pitchFamily="50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0.49</a:t>
                      </a:r>
                      <a:endParaRPr lang="en-US" sz="120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5169" marR="65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5933466"/>
                  </a:ext>
                </a:extLst>
              </a:tr>
              <a:tr h="2091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WhitneyCondensed Book" pitchFamily="50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Wet Tensile Strength (gm/cm2)</a:t>
                      </a:r>
                      <a:endParaRPr lang="en-US" sz="1200" dirty="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5169" marR="65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WhitneyCondensed Book" pitchFamily="50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2.16</a:t>
                      </a:r>
                      <a:endParaRPr lang="en-US" sz="120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5169" marR="65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WhitneyCondensed Book" pitchFamily="50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2.16</a:t>
                      </a:r>
                      <a:endParaRPr lang="en-US" sz="120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5169" marR="65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857109"/>
                  </a:ext>
                </a:extLst>
              </a:tr>
              <a:tr h="2091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WhitneyCondensed Book" pitchFamily="50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LOI (%)</a:t>
                      </a:r>
                      <a:endParaRPr lang="en-US" sz="120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5169" marR="65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WhitneyCondensed Book" pitchFamily="50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0.31</a:t>
                      </a:r>
                      <a:endParaRPr lang="en-US" sz="1200" dirty="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5169" marR="65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WhitneyCondensed Book" pitchFamily="50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0.31</a:t>
                      </a:r>
                      <a:endParaRPr lang="en-US" sz="120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5169" marR="65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8227004"/>
                  </a:ext>
                </a:extLst>
              </a:tr>
              <a:tr h="2091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WhitneyCondensed Book" pitchFamily="50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Moisture (%)</a:t>
                      </a:r>
                      <a:endParaRPr lang="en-US" sz="120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5169" marR="65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WhitneyCondensed Book" pitchFamily="50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0.08</a:t>
                      </a:r>
                      <a:endParaRPr lang="en-US" sz="120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5169" marR="65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WhitneyCondensed Book" pitchFamily="50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0.08</a:t>
                      </a:r>
                      <a:endParaRPr lang="en-US" sz="120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5169" marR="65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1364632"/>
                  </a:ext>
                </a:extLst>
              </a:tr>
              <a:tr h="2091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WhitneyCondensed Book" pitchFamily="50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Inert Fines (%)</a:t>
                      </a:r>
                      <a:endParaRPr lang="en-US" sz="1200" dirty="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5169" marR="65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WhitneyCondensed Book" pitchFamily="50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0.24</a:t>
                      </a:r>
                      <a:endParaRPr lang="en-US" sz="120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5169" marR="65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WhitneyCondensed Book" pitchFamily="50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0.17</a:t>
                      </a:r>
                      <a:endParaRPr lang="en-US" sz="120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5169" marR="65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486030"/>
                  </a:ext>
                </a:extLst>
              </a:tr>
              <a:tr h="2091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WhitneyCondensed Book" pitchFamily="50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Volatile Matter (%)</a:t>
                      </a:r>
                      <a:endParaRPr lang="en-US" sz="1200" dirty="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5169" marR="65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WhitneyCondensed Book" pitchFamily="50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0.16</a:t>
                      </a:r>
                      <a:endParaRPr lang="en-US" sz="1200" dirty="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5169" marR="65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WhitneyCondensed Book" pitchFamily="50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0.08</a:t>
                      </a:r>
                      <a:endParaRPr lang="en-US" sz="1200" dirty="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5169" marR="65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4834670"/>
                  </a:ext>
                </a:extLst>
              </a:tr>
              <a:tr h="2091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WhitneyCondensed Book" pitchFamily="50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Permeability (no)</a:t>
                      </a:r>
                      <a:endParaRPr lang="en-US" sz="1200" dirty="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5169" marR="65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WhitneyCondensed Book" pitchFamily="50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4.47</a:t>
                      </a:r>
                      <a:endParaRPr lang="en-US" sz="120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5169" marR="65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WhitneyCondensed Book" pitchFamily="50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4.47</a:t>
                      </a:r>
                      <a:endParaRPr lang="en-US" sz="120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5169" marR="65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634132"/>
                  </a:ext>
                </a:extLst>
              </a:tr>
              <a:tr h="2091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WhitneyCondensed Book" pitchFamily="50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Shear Strength (kg/cm2)</a:t>
                      </a:r>
                      <a:endParaRPr lang="en-US" sz="120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5169" marR="65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WhitneyCondensed Book" pitchFamily="50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0.04</a:t>
                      </a:r>
                      <a:endParaRPr lang="en-US" sz="120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5169" marR="65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WhitneyCondensed Book" pitchFamily="50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0.04</a:t>
                      </a:r>
                      <a:endParaRPr lang="en-US" sz="120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5169" marR="65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6185575"/>
                  </a:ext>
                </a:extLst>
              </a:tr>
              <a:tr h="2091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WhitneyCondensed Book" pitchFamily="50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Friability Index (%)</a:t>
                      </a:r>
                      <a:endParaRPr lang="en-US" sz="1200" dirty="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5169" marR="65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WhitneyCondensed Book" pitchFamily="50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0.52</a:t>
                      </a:r>
                      <a:endParaRPr lang="en-US" sz="120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5169" marR="65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WhitneyCondensed Book" pitchFamily="50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0.51</a:t>
                      </a:r>
                      <a:endParaRPr lang="en-US" sz="120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5169" marR="65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504783"/>
                  </a:ext>
                </a:extLst>
              </a:tr>
              <a:tr h="2091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WhitneyCondensed Book" pitchFamily="50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Temp. of Sand after mix (°C)</a:t>
                      </a:r>
                      <a:endParaRPr lang="en-US" sz="1200" dirty="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5169" marR="65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WhitneyCondensed Book" pitchFamily="50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1.17</a:t>
                      </a:r>
                      <a:endParaRPr lang="en-US" sz="120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5169" marR="65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WhitneyCondensed Book" pitchFamily="50" charset="0"/>
                          <a:ea typeface="Times New Roman" panose="02020603050405020304" pitchFamily="18" charset="0"/>
                          <a:cs typeface="Times" panose="02020603050405020304" pitchFamily="18" charset="0"/>
                        </a:rPr>
                        <a:t>1.17</a:t>
                      </a:r>
                      <a:endParaRPr lang="en-US" sz="1200" dirty="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" panose="02020603050405020304" pitchFamily="18" charset="0"/>
                      </a:endParaRPr>
                    </a:p>
                  </a:txBody>
                  <a:tcPr marL="65169" marR="6516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767972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AFA0C711-7BDC-4B1C-9A31-E422908097D1}"/>
              </a:ext>
            </a:extLst>
          </p:cNvPr>
          <p:cNvSpPr/>
          <p:nvPr/>
        </p:nvSpPr>
        <p:spPr>
          <a:xfrm>
            <a:off x="514281" y="342900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b="1" dirty="0">
                <a:latin typeface="WhitneyCondensed Book" pitchFamily="50" charset="0"/>
                <a:ea typeface="Times" panose="02020603050405020304" pitchFamily="18" charset="0"/>
                <a:cs typeface="Times New Roman" panose="02020603050405020304" pitchFamily="18" charset="0"/>
              </a:rPr>
              <a:t>Steps for generating simulated data-set –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3CD228-40BC-4267-9004-6EB6D2ADA989}"/>
              </a:ext>
            </a:extLst>
          </p:cNvPr>
          <p:cNvSpPr/>
          <p:nvPr/>
        </p:nvSpPr>
        <p:spPr>
          <a:xfrm>
            <a:off x="514281" y="306527"/>
            <a:ext cx="25201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000" b="1" cap="all" dirty="0">
                <a:solidFill>
                  <a:srgbClr val="C00000"/>
                </a:solidFill>
                <a:latin typeface="WhitneyCondensed Semibold" pitchFamily="50" charset="0"/>
                <a:cs typeface="Times" panose="02020603050405020304" pitchFamily="18" charset="0"/>
              </a:rPr>
              <a:t>STFO Model Validation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47D931-50CB-4929-88A2-1B0EEC05D393}"/>
              </a:ext>
            </a:extLst>
          </p:cNvPr>
          <p:cNvSpPr/>
          <p:nvPr/>
        </p:nvSpPr>
        <p:spPr>
          <a:xfrm>
            <a:off x="514282" y="930175"/>
            <a:ext cx="593006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dirty="0">
                <a:latin typeface="WhitneyCondensed Book" pitchFamily="50" charset="0"/>
                <a:ea typeface="Times" panose="02020603050405020304" pitchFamily="18" charset="0"/>
              </a:rPr>
              <a:t>A validation experimentation to understand the value proposition </a:t>
            </a:r>
          </a:p>
          <a:p>
            <a:pPr>
              <a:spcAft>
                <a:spcPts val="1200"/>
              </a:spcAft>
            </a:pPr>
            <a:r>
              <a:rPr lang="en-US" dirty="0">
                <a:latin typeface="WhitneyCondensed Book" pitchFamily="50" charset="0"/>
                <a:ea typeface="Times" panose="02020603050405020304" pitchFamily="18" charset="0"/>
              </a:rPr>
              <a:t>     – Compared sand properties variability before and after optimization.</a:t>
            </a:r>
          </a:p>
          <a:p>
            <a:pPr marL="285750" indent="-285750">
              <a:spcAft>
                <a:spcPts val="1200"/>
              </a:spcAft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dirty="0">
                <a:latin typeface="WhitneyCondensed Book" pitchFamily="50" charset="0"/>
                <a:ea typeface="Times" panose="02020603050405020304" pitchFamily="18" charset="0"/>
              </a:rPr>
              <a:t>Variance of Previous three-month prepared sand data calculated in its </a:t>
            </a:r>
            <a:r>
              <a:rPr lang="en-US" dirty="0">
                <a:solidFill>
                  <a:srgbClr val="E41F37"/>
                </a:solidFill>
                <a:latin typeface="WhitneyCondensed Book" pitchFamily="50" charset="0"/>
                <a:ea typeface="Times" panose="02020603050405020304" pitchFamily="18" charset="0"/>
              </a:rPr>
              <a:t>original space </a:t>
            </a:r>
            <a:r>
              <a:rPr lang="en-US" dirty="0">
                <a:latin typeface="WhitneyCondensed Book" pitchFamily="50" charset="0"/>
                <a:ea typeface="Times" panose="02020603050405020304" pitchFamily="18" charset="0"/>
              </a:rPr>
              <a:t>and for </a:t>
            </a:r>
            <a:r>
              <a:rPr lang="en-US" dirty="0">
                <a:solidFill>
                  <a:srgbClr val="E41F37"/>
                </a:solidFill>
                <a:latin typeface="WhitneyCondensed Book" pitchFamily="50" charset="0"/>
                <a:ea typeface="Times" panose="02020603050405020304" pitchFamily="18" charset="0"/>
              </a:rPr>
              <a:t>simulated data-set</a:t>
            </a:r>
            <a:r>
              <a:rPr lang="en-US" dirty="0">
                <a:latin typeface="WhitneyCondensed Book" pitchFamily="50" charset="0"/>
                <a:ea typeface="Times" panose="02020603050405020304" pitchFamily="18" charset="0"/>
              </a:rPr>
              <a:t>. </a:t>
            </a:r>
            <a:endParaRPr lang="en-US" dirty="0">
              <a:latin typeface="WhitneyCondensed Book" pitchFamily="50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89320E-3345-437D-AFDA-38ABAFC2BBF4}"/>
              </a:ext>
            </a:extLst>
          </p:cNvPr>
          <p:cNvSpPr/>
          <p:nvPr/>
        </p:nvSpPr>
        <p:spPr>
          <a:xfrm>
            <a:off x="705869" y="5590563"/>
            <a:ext cx="11146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000" dirty="0">
                <a:solidFill>
                  <a:srgbClr val="C00000"/>
                </a:solidFill>
                <a:latin typeface="WhitneyCondensed Semibold" pitchFamily="50" charset="0"/>
                <a:ea typeface="Times" panose="02020603050405020304" pitchFamily="18" charset="0"/>
                <a:cs typeface="Times New Roman" panose="02020603050405020304" pitchFamily="18" charset="0"/>
              </a:rPr>
              <a:t>The standard deviation of the properties in the Simulated data is found to be reduced with optimized sand testing frequency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C738A3-8A5C-4B10-B67C-A97842782B92}"/>
              </a:ext>
            </a:extLst>
          </p:cNvPr>
          <p:cNvSpPr/>
          <p:nvPr/>
        </p:nvSpPr>
        <p:spPr>
          <a:xfrm>
            <a:off x="956036" y="3982332"/>
            <a:ext cx="3343223" cy="12772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u="sng" dirty="0">
                <a:solidFill>
                  <a:srgbClr val="E41F37"/>
                </a:solidFill>
                <a:latin typeface="WhitneyCondensed Book" pitchFamily="50" charset="0"/>
                <a:ea typeface="Times" panose="02020603050405020304" pitchFamily="18" charset="0"/>
                <a:cs typeface="Times New Roman" panose="02020603050405020304" pitchFamily="18" charset="0"/>
              </a:rPr>
              <a:t>Conditional Situation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WhitneyCondensed Book" pitchFamily="50" charset="0"/>
                <a:ea typeface="Times" panose="02020603050405020304" pitchFamily="18" charset="0"/>
                <a:cs typeface="Times New Roman" panose="02020603050405020304" pitchFamily="18" charset="0"/>
              </a:rPr>
              <a:t>Optimal frequency  =  Actual frequency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WhitneyCondensed Book" pitchFamily="50" charset="0"/>
                <a:ea typeface="Times" panose="02020603050405020304" pitchFamily="18" charset="0"/>
                <a:cs typeface="Times New Roman" panose="02020603050405020304" pitchFamily="18" charset="0"/>
              </a:rPr>
              <a:t>Optimal frequency  &lt;  Actual frequency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>
                <a:latin typeface="WhitneyCondensed Book" pitchFamily="50" charset="0"/>
                <a:ea typeface="Times" panose="02020603050405020304" pitchFamily="18" charset="0"/>
                <a:cs typeface="Times New Roman" panose="02020603050405020304" pitchFamily="18" charset="0"/>
              </a:rPr>
              <a:t>Optimal frequency  &gt;  Actual frequency 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70D75D-CBC9-4B0B-8016-AAD392CC7634}"/>
              </a:ext>
            </a:extLst>
          </p:cNvPr>
          <p:cNvSpPr/>
          <p:nvPr/>
        </p:nvSpPr>
        <p:spPr>
          <a:xfrm>
            <a:off x="6184884" y="3988192"/>
            <a:ext cx="5522537" cy="12772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en-US" b="1" u="sng" dirty="0">
                <a:solidFill>
                  <a:srgbClr val="E41F37"/>
                </a:solidFill>
                <a:latin typeface="WhitneyCondensed Book" pitchFamily="50" charset="0"/>
                <a:ea typeface="Times" panose="02020603050405020304" pitchFamily="18" charset="0"/>
                <a:cs typeface="Times New Roman" panose="02020603050405020304" pitchFamily="18" charset="0"/>
              </a:rPr>
              <a:t>Data Preparation Method</a:t>
            </a:r>
          </a:p>
          <a:p>
            <a:pPr marL="285750" lvl="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dirty="0">
                <a:latin typeface="WhitneyCondensed Book" pitchFamily="50" charset="0"/>
                <a:ea typeface="Times" panose="02020603050405020304" pitchFamily="18" charset="0"/>
                <a:cs typeface="Times New Roman" panose="02020603050405020304" pitchFamily="18" charset="0"/>
              </a:rPr>
              <a:t>The data remained unchanged – No Change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dirty="0">
                <a:latin typeface="WhitneyCondensed Book" pitchFamily="50" charset="0"/>
                <a:ea typeface="Times" panose="02020603050405020304" pitchFamily="18" charset="0"/>
                <a:cs typeface="Times New Roman" panose="02020603050405020304" pitchFamily="18" charset="0"/>
              </a:rPr>
              <a:t>The starting data in each-shift is considered and ignored remaining 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dirty="0">
                <a:latin typeface="WhitneyCondensed Book" pitchFamily="50" charset="0"/>
                <a:ea typeface="Times" panose="02020603050405020304" pitchFamily="18" charset="0"/>
                <a:cs typeface="Times New Roman" panose="02020603050405020304" pitchFamily="18" charset="0"/>
              </a:rPr>
              <a:t>The data is imputed by shift-wise mean of that properties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584C0DB-877A-436D-861C-5CE7F4E838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9678" y="4580290"/>
            <a:ext cx="1330839" cy="56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049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CDE3E90-BF9E-43BD-8618-0478C396927B}"/>
              </a:ext>
            </a:extLst>
          </p:cNvPr>
          <p:cNvSpPr/>
          <p:nvPr/>
        </p:nvSpPr>
        <p:spPr>
          <a:xfrm>
            <a:off x="1668352" y="2552917"/>
            <a:ext cx="1460718" cy="936104"/>
          </a:xfrm>
          <a:prstGeom prst="roundRect">
            <a:avLst/>
          </a:prstGeom>
          <a:solidFill>
            <a:srgbClr val="6980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WhitneyCondensed Medium"/>
              </a:rPr>
              <a:t>Virtual Engineering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7BBCC27-AFE5-4DB4-B693-F3D90314EE1F}"/>
              </a:ext>
            </a:extLst>
          </p:cNvPr>
          <p:cNvSpPr/>
          <p:nvPr/>
        </p:nvSpPr>
        <p:spPr>
          <a:xfrm>
            <a:off x="3476966" y="2535332"/>
            <a:ext cx="1460718" cy="936104"/>
          </a:xfrm>
          <a:prstGeom prst="roundRect">
            <a:avLst/>
          </a:prstGeom>
          <a:solidFill>
            <a:srgbClr val="6980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WhitneyCondensed Medium"/>
              </a:rPr>
              <a:t>Smart </a:t>
            </a:r>
          </a:p>
          <a:p>
            <a:pPr algn="ctr"/>
            <a:r>
              <a:rPr lang="en-US" b="1" dirty="0">
                <a:latin typeface="WhitneyCondensed Medium"/>
              </a:rPr>
              <a:t>Sensors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7530557-91C9-45B8-BB9B-D86E7A168A30}"/>
              </a:ext>
            </a:extLst>
          </p:cNvPr>
          <p:cNvSpPr/>
          <p:nvPr/>
        </p:nvSpPr>
        <p:spPr>
          <a:xfrm>
            <a:off x="5285580" y="2535332"/>
            <a:ext cx="1460718" cy="936104"/>
          </a:xfrm>
          <a:prstGeom prst="roundRect">
            <a:avLst/>
          </a:prstGeom>
          <a:solidFill>
            <a:srgbClr val="6980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WhitneyCondensed Medium"/>
              </a:rPr>
              <a:t>Cloud </a:t>
            </a:r>
          </a:p>
          <a:p>
            <a:pPr algn="ctr"/>
            <a:r>
              <a:rPr lang="en-US" b="1" dirty="0">
                <a:latin typeface="WhitneyCondensed Medium"/>
              </a:rPr>
              <a:t>Computing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54EE6B3-2CDA-4D26-99F1-A2EACD885017}"/>
              </a:ext>
            </a:extLst>
          </p:cNvPr>
          <p:cNvSpPr/>
          <p:nvPr/>
        </p:nvSpPr>
        <p:spPr>
          <a:xfrm>
            <a:off x="7094194" y="2552917"/>
            <a:ext cx="1460718" cy="936104"/>
          </a:xfrm>
          <a:prstGeom prst="roundRect">
            <a:avLst/>
          </a:prstGeom>
          <a:solidFill>
            <a:srgbClr val="6980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WhitneyCondensed Medium"/>
              </a:rPr>
              <a:t>Internet of Things (IOT)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4B42FCE-9F0B-425A-B6AC-C27BBD3BACC7}"/>
              </a:ext>
            </a:extLst>
          </p:cNvPr>
          <p:cNvSpPr/>
          <p:nvPr/>
        </p:nvSpPr>
        <p:spPr>
          <a:xfrm>
            <a:off x="8902809" y="2546184"/>
            <a:ext cx="1460718" cy="936104"/>
          </a:xfrm>
          <a:prstGeom prst="roundRect">
            <a:avLst/>
          </a:prstGeom>
          <a:solidFill>
            <a:srgbClr val="6980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WhitneyCondensed Medium"/>
              </a:rPr>
              <a:t>Data Analytics</a:t>
            </a:r>
          </a:p>
        </p:txBody>
      </p:sp>
      <p:sp>
        <p:nvSpPr>
          <p:cNvPr id="24" name="Rounded Rectangle 38">
            <a:extLst>
              <a:ext uri="{FF2B5EF4-FFF2-40B4-BE49-F238E27FC236}">
                <a16:creationId xmlns:a16="http://schemas.microsoft.com/office/drawing/2014/main" id="{6515171D-B020-4ACD-B2FF-4EBC726307A8}"/>
              </a:ext>
            </a:extLst>
          </p:cNvPr>
          <p:cNvSpPr/>
          <p:nvPr/>
        </p:nvSpPr>
        <p:spPr>
          <a:xfrm>
            <a:off x="1595317" y="1800199"/>
            <a:ext cx="8827193" cy="2088232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WhitneyCondensed Medium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353AF27-0951-4C7B-ABCC-91587C60A9D5}"/>
              </a:ext>
            </a:extLst>
          </p:cNvPr>
          <p:cNvSpPr txBox="1"/>
          <p:nvPr/>
        </p:nvSpPr>
        <p:spPr>
          <a:xfrm>
            <a:off x="2644042" y="1856764"/>
            <a:ext cx="6729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>
                <a:solidFill>
                  <a:schemeClr val="tx2"/>
                </a:solidFill>
                <a:latin typeface="WhitneyCondensed Semibold" pitchFamily="50" charset="0"/>
              </a:rPr>
              <a:t>Elements of Foundry 4.0</a:t>
            </a:r>
            <a:endParaRPr lang="en-US" sz="3200" b="1" dirty="0">
              <a:solidFill>
                <a:schemeClr val="tx2"/>
              </a:solidFill>
              <a:latin typeface="WhitneyCondensed Semibold" pitchFamily="50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34AAAA0-C314-44E1-A408-D35E7E642B32}"/>
              </a:ext>
            </a:extLst>
          </p:cNvPr>
          <p:cNvSpPr txBox="1"/>
          <p:nvPr/>
        </p:nvSpPr>
        <p:spPr>
          <a:xfrm>
            <a:off x="1133856" y="4741425"/>
            <a:ext cx="99242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rgbClr val="4F593A"/>
                </a:solidFill>
                <a:latin typeface="WhitneyCondensed Medium"/>
              </a:rPr>
              <a:t>Outcome</a:t>
            </a:r>
          </a:p>
          <a:p>
            <a:pPr algn="ctr"/>
            <a:r>
              <a:rPr lang="en-US" sz="2400" b="1" dirty="0">
                <a:latin typeface="WhitneyCondensed Medium"/>
              </a:rPr>
              <a:t>Process Optimization by Integrated Digitalization to make better castings, </a:t>
            </a:r>
            <a:r>
              <a:rPr lang="en-US" sz="2400" b="1" dirty="0">
                <a:solidFill>
                  <a:srgbClr val="FF0000"/>
                </a:solidFill>
                <a:latin typeface="WhitneyCondensed Medium"/>
              </a:rPr>
              <a:t>most efficiently, cost-effectively &amp; profitably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D3D2560-94E0-4A74-8BE2-2105353229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59770" y="3505859"/>
            <a:ext cx="1363395" cy="9586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FE648B8-4ED9-4369-951A-3582A72543E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0378" r="8599" b="23959"/>
          <a:stretch/>
        </p:blipFill>
        <p:spPr>
          <a:xfrm>
            <a:off x="5499310" y="3515342"/>
            <a:ext cx="1019210" cy="76522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D793EC7-1A2B-4712-A59A-3F8278FC22EA}"/>
              </a:ext>
            </a:extLst>
          </p:cNvPr>
          <p:cNvGrpSpPr/>
          <p:nvPr/>
        </p:nvGrpSpPr>
        <p:grpSpPr>
          <a:xfrm>
            <a:off x="3931081" y="3543477"/>
            <a:ext cx="826981" cy="729804"/>
            <a:chOff x="3235903" y="2883592"/>
            <a:chExt cx="1349521" cy="1117463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BDC8503-0205-43B1-87C8-36CA3F8776A9}"/>
                </a:ext>
              </a:extLst>
            </p:cNvPr>
            <p:cNvSpPr/>
            <p:nvPr/>
          </p:nvSpPr>
          <p:spPr>
            <a:xfrm>
              <a:off x="3719649" y="3418164"/>
              <a:ext cx="351076" cy="326993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3D1B40E-5B68-4480-9115-84B302B9E5BA}"/>
                </a:ext>
              </a:extLst>
            </p:cNvPr>
            <p:cNvSpPr/>
            <p:nvPr/>
          </p:nvSpPr>
          <p:spPr>
            <a:xfrm>
              <a:off x="3750603" y="2883592"/>
              <a:ext cx="289169" cy="26728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C6FB526-FB0B-4D8D-A37D-9CDA2F2BAEDD}"/>
                </a:ext>
              </a:extLst>
            </p:cNvPr>
            <p:cNvSpPr/>
            <p:nvPr/>
          </p:nvSpPr>
          <p:spPr>
            <a:xfrm>
              <a:off x="4296255" y="3150878"/>
              <a:ext cx="289169" cy="26728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33E2CA7-2456-48B2-B5A2-D6B601C345E4}"/>
                </a:ext>
              </a:extLst>
            </p:cNvPr>
            <p:cNvSpPr/>
            <p:nvPr/>
          </p:nvSpPr>
          <p:spPr>
            <a:xfrm>
              <a:off x="4296255" y="3733769"/>
              <a:ext cx="289169" cy="26728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9882DAC-6D02-4ACA-9FD8-28C60795DF4D}"/>
                </a:ext>
              </a:extLst>
            </p:cNvPr>
            <p:cNvSpPr/>
            <p:nvPr/>
          </p:nvSpPr>
          <p:spPr>
            <a:xfrm>
              <a:off x="3235904" y="3150878"/>
              <a:ext cx="289169" cy="26728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B3CAA61-28B0-4D4A-BE45-59069BD6B112}"/>
                </a:ext>
              </a:extLst>
            </p:cNvPr>
            <p:cNvSpPr/>
            <p:nvPr/>
          </p:nvSpPr>
          <p:spPr>
            <a:xfrm>
              <a:off x="3235903" y="3733769"/>
              <a:ext cx="289169" cy="26728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1CEC5D1-5257-4FF5-9805-6B79CB507E4E}"/>
                </a:ext>
              </a:extLst>
            </p:cNvPr>
            <p:cNvCxnSpPr>
              <a:cxnSpLocks/>
              <a:stCxn id="15" idx="7"/>
              <a:endCxn id="17" idx="1"/>
            </p:cNvCxnSpPr>
            <p:nvPr/>
          </p:nvCxnSpPr>
          <p:spPr>
            <a:xfrm flipV="1">
              <a:off x="4019311" y="3284521"/>
              <a:ext cx="276944" cy="18153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3CEEBD6-8D4D-4044-A686-23219651BA56}"/>
                </a:ext>
              </a:extLst>
            </p:cNvPr>
            <p:cNvCxnSpPr>
              <a:cxnSpLocks/>
              <a:stCxn id="15" idx="0"/>
              <a:endCxn id="16" idx="2"/>
            </p:cNvCxnSpPr>
            <p:nvPr/>
          </p:nvCxnSpPr>
          <p:spPr>
            <a:xfrm flipV="1">
              <a:off x="3895187" y="3150878"/>
              <a:ext cx="1" cy="26728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8AC1673-F4B1-4D94-A901-6220554C2757}"/>
                </a:ext>
              </a:extLst>
            </p:cNvPr>
            <p:cNvCxnSpPr>
              <a:cxnSpLocks/>
              <a:stCxn id="28" idx="3"/>
              <a:endCxn id="15" idx="1"/>
            </p:cNvCxnSpPr>
            <p:nvPr/>
          </p:nvCxnSpPr>
          <p:spPr>
            <a:xfrm>
              <a:off x="3525073" y="3284521"/>
              <a:ext cx="245990" cy="18153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B6C8A73-E7FC-4323-91EC-76CC2D3A72D7}"/>
                </a:ext>
              </a:extLst>
            </p:cNvPr>
            <p:cNvCxnSpPr>
              <a:cxnSpLocks/>
              <a:stCxn id="15" idx="3"/>
              <a:endCxn id="29" idx="3"/>
            </p:cNvCxnSpPr>
            <p:nvPr/>
          </p:nvCxnSpPr>
          <p:spPr>
            <a:xfrm flipH="1">
              <a:off x="3525072" y="3697270"/>
              <a:ext cx="245991" cy="17014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00E4DAD-C8E5-4E68-8A06-E02D63CBBEB1}"/>
                </a:ext>
              </a:extLst>
            </p:cNvPr>
            <p:cNvCxnSpPr>
              <a:cxnSpLocks/>
              <a:stCxn id="15" idx="5"/>
              <a:endCxn id="25" idx="2"/>
            </p:cNvCxnSpPr>
            <p:nvPr/>
          </p:nvCxnSpPr>
          <p:spPr>
            <a:xfrm>
              <a:off x="4019311" y="3697270"/>
              <a:ext cx="421529" cy="30378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81C192D0-D828-4ED5-B351-543E38E79F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33361" y="3569212"/>
            <a:ext cx="774489" cy="77448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FBE19E6-4D6B-498B-BEF7-7283658422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0834" y="3471437"/>
            <a:ext cx="993059" cy="99305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BC76A831-898E-4667-8951-125FFECE3F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27108" y="3528391"/>
            <a:ext cx="1363395" cy="87646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E00636F-1D69-4271-A2CB-0D9776530F13}"/>
              </a:ext>
            </a:extLst>
          </p:cNvPr>
          <p:cNvSpPr/>
          <p:nvPr/>
        </p:nvSpPr>
        <p:spPr>
          <a:xfrm>
            <a:off x="4448614" y="324599"/>
            <a:ext cx="312059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WhitneyCondensed Semibold" pitchFamily="50" charset="0"/>
              </a:rPr>
              <a:t>Data-Centric </a:t>
            </a:r>
          </a:p>
          <a:p>
            <a:pPr algn="ctr"/>
            <a:r>
              <a:rPr lang="en-US" sz="2800" b="1" dirty="0">
                <a:latin typeface="WhitneyCondensed Semibold" pitchFamily="50" charset="0"/>
              </a:rPr>
              <a:t>Foundry Transformation</a:t>
            </a:r>
          </a:p>
        </p:txBody>
      </p:sp>
    </p:spTree>
    <p:extLst>
      <p:ext uri="{BB962C8B-B14F-4D97-AF65-F5344CB8AC3E}">
        <p14:creationId xmlns:p14="http://schemas.microsoft.com/office/powerpoint/2010/main" val="356061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/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DF0F304D-D4DA-4FAB-A476-B97FF7885454}"/>
              </a:ext>
            </a:extLst>
          </p:cNvPr>
          <p:cNvGrpSpPr/>
          <p:nvPr/>
        </p:nvGrpSpPr>
        <p:grpSpPr>
          <a:xfrm>
            <a:off x="5965737" y="353715"/>
            <a:ext cx="260524" cy="69425"/>
            <a:chOff x="5236402" y="203652"/>
            <a:chExt cx="864938" cy="230492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FEFBB3A4-57DC-4279-8ADC-CB53A37A9E81}"/>
                </a:ext>
              </a:extLst>
            </p:cNvPr>
            <p:cNvSpPr/>
            <p:nvPr/>
          </p:nvSpPr>
          <p:spPr>
            <a:xfrm>
              <a:off x="5236402" y="203652"/>
              <a:ext cx="230492" cy="230492"/>
            </a:xfrm>
            <a:prstGeom prst="ellipse">
              <a:avLst/>
            </a:prstGeom>
            <a:solidFill>
              <a:srgbClr val="D55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EA84FC01-9C4A-4EA1-A7AB-862F36ED05E4}"/>
                </a:ext>
              </a:extLst>
            </p:cNvPr>
            <p:cNvSpPr/>
            <p:nvPr/>
          </p:nvSpPr>
          <p:spPr>
            <a:xfrm>
              <a:off x="5556373" y="203652"/>
              <a:ext cx="230492" cy="230492"/>
            </a:xfrm>
            <a:prstGeom prst="ellipse">
              <a:avLst/>
            </a:prstGeom>
            <a:solidFill>
              <a:srgbClr val="D551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AE5DFB27-B049-4B8B-AB72-BD12093CFC0B}"/>
                </a:ext>
              </a:extLst>
            </p:cNvPr>
            <p:cNvSpPr/>
            <p:nvPr/>
          </p:nvSpPr>
          <p:spPr>
            <a:xfrm>
              <a:off x="5870848" y="203652"/>
              <a:ext cx="230492" cy="230492"/>
            </a:xfrm>
            <a:prstGeom prst="ellipse">
              <a:avLst/>
            </a:prstGeom>
            <a:noFill/>
            <a:ln>
              <a:solidFill>
                <a:srgbClr val="D551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350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44CC537C-60FF-489C-B4F1-9D0C428F027C}"/>
              </a:ext>
            </a:extLst>
          </p:cNvPr>
          <p:cNvSpPr txBox="1"/>
          <p:nvPr/>
        </p:nvSpPr>
        <p:spPr>
          <a:xfrm>
            <a:off x="2766668" y="403664"/>
            <a:ext cx="67297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WhitneyCondensed Semibold" pitchFamily="50" charset="0"/>
              </a:rPr>
              <a:t>Enhancement in STFO</a:t>
            </a:r>
          </a:p>
          <a:p>
            <a:pPr algn="ctr"/>
            <a:r>
              <a:rPr lang="en-IN" sz="2800" b="1" dirty="0">
                <a:solidFill>
                  <a:srgbClr val="E41F37"/>
                </a:solidFill>
                <a:latin typeface="WhitneyCondensed Semibold" pitchFamily="50" charset="0"/>
              </a:rPr>
              <a:t>Group Wise </a:t>
            </a:r>
            <a:r>
              <a:rPr lang="en-IN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WhitneyCondensed Semibold" pitchFamily="50" charset="0"/>
              </a:rPr>
              <a:t>Testing Frequency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WhitneyCondensed Semibold" pitchFamily="50" charset="0"/>
            </a:endParaRPr>
          </a:p>
        </p:txBody>
      </p:sp>
      <p:sp>
        <p:nvSpPr>
          <p:cNvPr id="31" name="Rounded Rectangle 4">
            <a:extLst>
              <a:ext uri="{FF2B5EF4-FFF2-40B4-BE49-F238E27FC236}">
                <a16:creationId xmlns:a16="http://schemas.microsoft.com/office/drawing/2014/main" id="{F5E7294C-CE3E-4416-AD8D-50BF1D80C32F}"/>
              </a:ext>
            </a:extLst>
          </p:cNvPr>
          <p:cNvSpPr/>
          <p:nvPr/>
        </p:nvSpPr>
        <p:spPr>
          <a:xfrm>
            <a:off x="4313660" y="1597844"/>
            <a:ext cx="2871280" cy="2904183"/>
          </a:xfrm>
          <a:prstGeom prst="roundRec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lgDashDot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hitneyCondensed Semibold" pitchFamily="50" charset="0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870AD3D-8FDC-4D84-8F04-5D21E865F5F8}"/>
              </a:ext>
            </a:extLst>
          </p:cNvPr>
          <p:cNvSpPr/>
          <p:nvPr/>
        </p:nvSpPr>
        <p:spPr>
          <a:xfrm>
            <a:off x="837785" y="1825403"/>
            <a:ext cx="2012159" cy="646331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WhitneyCondensed Semibold" pitchFamily="50" charset="0"/>
                <a:ea typeface="+mn-ea"/>
                <a:cs typeface="+mn-cs"/>
              </a:rPr>
              <a:t>Casting based Sand Additive Requirement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1E30EA1B-4724-4B70-A2C4-71C2D9ED06E0}"/>
              </a:ext>
            </a:extLst>
          </p:cNvPr>
          <p:cNvCxnSpPr>
            <a:cxnSpLocks/>
          </p:cNvCxnSpPr>
          <p:nvPr/>
        </p:nvCxnSpPr>
        <p:spPr>
          <a:xfrm flipH="1">
            <a:off x="7071677" y="2434574"/>
            <a:ext cx="827571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44A9972-74A0-46D3-85A3-F721862ADC7E}"/>
              </a:ext>
            </a:extLst>
          </p:cNvPr>
          <p:cNvCxnSpPr>
            <a:cxnSpLocks/>
          </p:cNvCxnSpPr>
          <p:nvPr/>
        </p:nvCxnSpPr>
        <p:spPr>
          <a:xfrm>
            <a:off x="3247197" y="2388743"/>
            <a:ext cx="1105829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0BB62129-FD53-4492-B66A-5ACD208AB0D5}"/>
              </a:ext>
            </a:extLst>
          </p:cNvPr>
          <p:cNvSpPr/>
          <p:nvPr/>
        </p:nvSpPr>
        <p:spPr>
          <a:xfrm>
            <a:off x="4615887" y="1917102"/>
            <a:ext cx="2345559" cy="849833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WhitneyCondensed Semibold" pitchFamily="50" charset="0"/>
                <a:ea typeface="+mn-ea"/>
                <a:cs typeface="+mn-cs"/>
              </a:rPr>
              <a:t>Automated Grouping (e.g. S:M ratio) Algorithm</a:t>
            </a:r>
          </a:p>
        </p:txBody>
      </p:sp>
      <p:sp>
        <p:nvSpPr>
          <p:cNvPr id="36" name="Flowchart: Alternate Process 35">
            <a:extLst>
              <a:ext uri="{FF2B5EF4-FFF2-40B4-BE49-F238E27FC236}">
                <a16:creationId xmlns:a16="http://schemas.microsoft.com/office/drawing/2014/main" id="{AE042AA7-2A62-4C09-877C-3343A2851705}"/>
              </a:ext>
            </a:extLst>
          </p:cNvPr>
          <p:cNvSpPr/>
          <p:nvPr/>
        </p:nvSpPr>
        <p:spPr>
          <a:xfrm>
            <a:off x="4617333" y="2994956"/>
            <a:ext cx="998070" cy="370938"/>
          </a:xfrm>
          <a:prstGeom prst="flowChartAlternateProcess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hitneyCondensed Semibold" pitchFamily="50" charset="0"/>
                <a:ea typeface="+mn-ea"/>
                <a:cs typeface="+mn-cs"/>
              </a:rPr>
              <a:t>Group-1</a:t>
            </a:r>
          </a:p>
        </p:txBody>
      </p:sp>
      <p:sp>
        <p:nvSpPr>
          <p:cNvPr id="37" name="Flowchart: Alternate Process 36">
            <a:extLst>
              <a:ext uri="{FF2B5EF4-FFF2-40B4-BE49-F238E27FC236}">
                <a16:creationId xmlns:a16="http://schemas.microsoft.com/office/drawing/2014/main" id="{9DE4F4B5-857B-40D4-AD47-61C0638C4D59}"/>
              </a:ext>
            </a:extLst>
          </p:cNvPr>
          <p:cNvSpPr/>
          <p:nvPr/>
        </p:nvSpPr>
        <p:spPr>
          <a:xfrm>
            <a:off x="5798908" y="3002824"/>
            <a:ext cx="1153362" cy="340057"/>
          </a:xfrm>
          <a:prstGeom prst="flowChartAlternateProcess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hitneyCondensed Semibold" pitchFamily="50" charset="0"/>
                <a:ea typeface="+mn-ea"/>
                <a:cs typeface="+mn-cs"/>
              </a:rPr>
              <a:t>Group -’n’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DFA1ACC9-69EB-4531-BAA1-14D259B94B4B}"/>
              </a:ext>
            </a:extLst>
          </p:cNvPr>
          <p:cNvSpPr/>
          <p:nvPr/>
        </p:nvSpPr>
        <p:spPr>
          <a:xfrm>
            <a:off x="4576272" y="3753069"/>
            <a:ext cx="2424788" cy="504056"/>
          </a:xfrm>
          <a:prstGeom prst="roundRect">
            <a:avLst/>
          </a:prstGeom>
          <a:solidFill>
            <a:srgbClr val="44546A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hitneyCondensed Semibold" pitchFamily="50" charset="0"/>
                <a:ea typeface="+mn-ea"/>
                <a:cs typeface="+mn-cs"/>
              </a:rPr>
              <a:t>Group Wise Modelling</a:t>
            </a:r>
          </a:p>
        </p:txBody>
      </p:sp>
      <p:sp>
        <p:nvSpPr>
          <p:cNvPr id="39" name="Arrow: Down 38">
            <a:extLst>
              <a:ext uri="{FF2B5EF4-FFF2-40B4-BE49-F238E27FC236}">
                <a16:creationId xmlns:a16="http://schemas.microsoft.com/office/drawing/2014/main" id="{D7129CC6-5CF5-435B-962D-4640434170E8}"/>
              </a:ext>
            </a:extLst>
          </p:cNvPr>
          <p:cNvSpPr/>
          <p:nvPr/>
        </p:nvSpPr>
        <p:spPr>
          <a:xfrm>
            <a:off x="6295682" y="2730263"/>
            <a:ext cx="216024" cy="235630"/>
          </a:xfrm>
          <a:prstGeom prst="downArrow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hitneyCondensed Semibold" pitchFamily="50" charset="0"/>
              <a:ea typeface="+mn-ea"/>
              <a:cs typeface="+mn-cs"/>
            </a:endParaRPr>
          </a:p>
        </p:txBody>
      </p:sp>
      <p:sp>
        <p:nvSpPr>
          <p:cNvPr id="40" name="Arrow: Down 39">
            <a:extLst>
              <a:ext uri="{FF2B5EF4-FFF2-40B4-BE49-F238E27FC236}">
                <a16:creationId xmlns:a16="http://schemas.microsoft.com/office/drawing/2014/main" id="{04CFE45C-79AF-47EF-825F-C053C0903EF0}"/>
              </a:ext>
            </a:extLst>
          </p:cNvPr>
          <p:cNvSpPr/>
          <p:nvPr/>
        </p:nvSpPr>
        <p:spPr>
          <a:xfrm>
            <a:off x="4946610" y="2730263"/>
            <a:ext cx="216024" cy="216024"/>
          </a:xfrm>
          <a:prstGeom prst="downArrow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hitneyCondensed Semibold" pitchFamily="50" charset="0"/>
              <a:ea typeface="+mn-ea"/>
              <a:cs typeface="+mn-cs"/>
            </a:endParaRPr>
          </a:p>
        </p:txBody>
      </p:sp>
      <p:sp>
        <p:nvSpPr>
          <p:cNvPr id="41" name="Arrow: Down 40">
            <a:extLst>
              <a:ext uri="{FF2B5EF4-FFF2-40B4-BE49-F238E27FC236}">
                <a16:creationId xmlns:a16="http://schemas.microsoft.com/office/drawing/2014/main" id="{CFF337FF-B98B-4B9F-A6DD-9CF269145FEE}"/>
              </a:ext>
            </a:extLst>
          </p:cNvPr>
          <p:cNvSpPr/>
          <p:nvPr/>
        </p:nvSpPr>
        <p:spPr>
          <a:xfrm>
            <a:off x="5017849" y="3405909"/>
            <a:ext cx="216024" cy="347160"/>
          </a:xfrm>
          <a:prstGeom prst="downArrow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hitneyCondensed Semibold" pitchFamily="50" charset="0"/>
              <a:ea typeface="+mn-ea"/>
              <a:cs typeface="+mn-cs"/>
            </a:endParaRPr>
          </a:p>
        </p:txBody>
      </p:sp>
      <p:sp>
        <p:nvSpPr>
          <p:cNvPr id="42" name="Arrow: Down 41">
            <a:extLst>
              <a:ext uri="{FF2B5EF4-FFF2-40B4-BE49-F238E27FC236}">
                <a16:creationId xmlns:a16="http://schemas.microsoft.com/office/drawing/2014/main" id="{90ADAB83-09E0-40D6-87C3-896E50046965}"/>
              </a:ext>
            </a:extLst>
          </p:cNvPr>
          <p:cNvSpPr/>
          <p:nvPr/>
        </p:nvSpPr>
        <p:spPr>
          <a:xfrm>
            <a:off x="6330743" y="3390257"/>
            <a:ext cx="216024" cy="362812"/>
          </a:xfrm>
          <a:prstGeom prst="downArrow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hitneyCondensed Semibold" pitchFamily="50" charset="0"/>
              <a:ea typeface="+mn-ea"/>
              <a:cs typeface="+mn-cs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2A57653A-A349-44C4-8D42-1EB0C9673C72}"/>
              </a:ext>
            </a:extLst>
          </p:cNvPr>
          <p:cNvSpPr/>
          <p:nvPr/>
        </p:nvSpPr>
        <p:spPr>
          <a:xfrm>
            <a:off x="4430809" y="1825403"/>
            <a:ext cx="2640869" cy="1668267"/>
          </a:xfrm>
          <a:prstGeom prst="roundRec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lgDashDot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hitneyCondensed Semibold" pitchFamily="50" charset="0"/>
              <a:ea typeface="+mn-ea"/>
              <a:cs typeface="+mn-cs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B2A3554A-6D98-4029-A2F7-1A34F297046C}"/>
              </a:ext>
            </a:extLst>
          </p:cNvPr>
          <p:cNvSpPr/>
          <p:nvPr/>
        </p:nvSpPr>
        <p:spPr>
          <a:xfrm>
            <a:off x="4536905" y="4988834"/>
            <a:ext cx="2424789" cy="590338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hitneyCondensed Semibold" pitchFamily="50" charset="0"/>
                <a:ea typeface="+mn-ea"/>
                <a:cs typeface="+mn-cs"/>
              </a:rPr>
              <a:t>Optimal Testing Frequency for each Group</a:t>
            </a:r>
          </a:p>
        </p:txBody>
      </p:sp>
      <p:sp>
        <p:nvSpPr>
          <p:cNvPr id="51" name="Arrow: Down 50">
            <a:extLst>
              <a:ext uri="{FF2B5EF4-FFF2-40B4-BE49-F238E27FC236}">
                <a16:creationId xmlns:a16="http://schemas.microsoft.com/office/drawing/2014/main" id="{3D1B924F-BD4E-4B1B-9D03-6D1A94AA86D1}"/>
              </a:ext>
            </a:extLst>
          </p:cNvPr>
          <p:cNvSpPr/>
          <p:nvPr/>
        </p:nvSpPr>
        <p:spPr>
          <a:xfrm>
            <a:off x="5622267" y="4601131"/>
            <a:ext cx="183505" cy="308506"/>
          </a:xfrm>
          <a:prstGeom prst="downArrow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>
                <a:lumMod val="85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hitneyCondensed Semibold" pitchFamily="50" charset="0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76691E8-5071-4E08-AF8B-122BC49D17D2}"/>
              </a:ext>
            </a:extLst>
          </p:cNvPr>
          <p:cNvSpPr/>
          <p:nvPr/>
        </p:nvSpPr>
        <p:spPr>
          <a:xfrm>
            <a:off x="270578" y="4055211"/>
            <a:ext cx="275668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lvl="1"/>
            <a:r>
              <a:rPr lang="en-US" sz="1600" dirty="0">
                <a:solidFill>
                  <a:prstClr val="black"/>
                </a:solidFill>
                <a:latin typeface="WhitneyCondensed Semibold" pitchFamily="50" charset="0"/>
              </a:rPr>
              <a:t>STFO Inputs – </a:t>
            </a:r>
          </a:p>
          <a:p>
            <a:pPr marL="179388" lvl="1"/>
            <a:endParaRPr lang="en-US" sz="1600" dirty="0">
              <a:solidFill>
                <a:prstClr val="black"/>
              </a:solidFill>
              <a:latin typeface="WhitneyCondensed Semibold" pitchFamily="50" charset="0"/>
            </a:endParaRPr>
          </a:p>
          <a:p>
            <a:pPr marL="465138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WhitneyCondensed Semibold" pitchFamily="50" charset="0"/>
              </a:rPr>
              <a:t>Group-wise Sand properties    Variability</a:t>
            </a:r>
          </a:p>
          <a:p>
            <a:pPr marL="465138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WhitneyCondensed Semibold" pitchFamily="50" charset="0"/>
              </a:rPr>
              <a:t>Group-wise Influencing Factor</a:t>
            </a:r>
            <a:endParaRPr lang="pl-PL" sz="1600" dirty="0">
              <a:solidFill>
                <a:prstClr val="black"/>
              </a:solidFill>
              <a:latin typeface="WhitneyCondensed Semibold" pitchFamily="50" charset="0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237D03FF-404E-430F-9D50-9C2A4D8674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328"/>
          <a:stretch/>
        </p:blipFill>
        <p:spPr>
          <a:xfrm>
            <a:off x="7931896" y="1666993"/>
            <a:ext cx="4030039" cy="2744472"/>
          </a:xfrm>
          <a:prstGeom prst="rect">
            <a:avLst/>
          </a:prstGeom>
          <a:ln>
            <a:noFill/>
            <a:prstDash val="lgDashDotDot"/>
          </a:ln>
        </p:spPr>
      </p:pic>
      <p:sp>
        <p:nvSpPr>
          <p:cNvPr id="54" name="Rounded Rectangle 4">
            <a:extLst>
              <a:ext uri="{FF2B5EF4-FFF2-40B4-BE49-F238E27FC236}">
                <a16:creationId xmlns:a16="http://schemas.microsoft.com/office/drawing/2014/main" id="{52A089B4-09FC-415D-8A3E-567ACD534A9E}"/>
              </a:ext>
            </a:extLst>
          </p:cNvPr>
          <p:cNvSpPr/>
          <p:nvPr/>
        </p:nvSpPr>
        <p:spPr>
          <a:xfrm>
            <a:off x="7903076" y="1597843"/>
            <a:ext cx="4030038" cy="2904183"/>
          </a:xfrm>
          <a:prstGeom prst="roundRec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lgDashDot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hitneyCondensed Medium"/>
              <a:ea typeface="+mn-ea"/>
              <a:cs typeface="+mn-cs"/>
            </a:endParaRPr>
          </a:p>
        </p:txBody>
      </p:sp>
      <p:sp>
        <p:nvSpPr>
          <p:cNvPr id="55" name="Rounded Rectangle 4">
            <a:extLst>
              <a:ext uri="{FF2B5EF4-FFF2-40B4-BE49-F238E27FC236}">
                <a16:creationId xmlns:a16="http://schemas.microsoft.com/office/drawing/2014/main" id="{5C9FA848-4E6E-40DC-8B1E-E87FAE1FAFBC}"/>
              </a:ext>
            </a:extLst>
          </p:cNvPr>
          <p:cNvSpPr/>
          <p:nvPr/>
        </p:nvSpPr>
        <p:spPr>
          <a:xfrm>
            <a:off x="381788" y="1597843"/>
            <a:ext cx="2871281" cy="1154992"/>
          </a:xfrm>
          <a:prstGeom prst="roundRec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lgDashDot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hitneyCondensed Semibold" pitchFamily="50" charset="0"/>
              <a:ea typeface="+mn-ea"/>
              <a:cs typeface="+mn-cs"/>
            </a:endParaRPr>
          </a:p>
        </p:txBody>
      </p:sp>
      <p:sp>
        <p:nvSpPr>
          <p:cNvPr id="56" name="Rounded Rectangle 4">
            <a:extLst>
              <a:ext uri="{FF2B5EF4-FFF2-40B4-BE49-F238E27FC236}">
                <a16:creationId xmlns:a16="http://schemas.microsoft.com/office/drawing/2014/main" id="{4A646F41-FC87-4AE2-8B36-BFF4D5A588E6}"/>
              </a:ext>
            </a:extLst>
          </p:cNvPr>
          <p:cNvSpPr/>
          <p:nvPr/>
        </p:nvSpPr>
        <p:spPr>
          <a:xfrm>
            <a:off x="4313660" y="4911107"/>
            <a:ext cx="2871279" cy="745792"/>
          </a:xfrm>
          <a:prstGeom prst="roundRec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lgDashDot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hitneyCondensed Semibold" pitchFamily="50" charset="0"/>
              <a:ea typeface="+mn-ea"/>
              <a:cs typeface="+mn-cs"/>
            </a:endParaRPr>
          </a:p>
        </p:txBody>
      </p:sp>
      <p:sp>
        <p:nvSpPr>
          <p:cNvPr id="57" name="Rounded Rectangle 4">
            <a:extLst>
              <a:ext uri="{FF2B5EF4-FFF2-40B4-BE49-F238E27FC236}">
                <a16:creationId xmlns:a16="http://schemas.microsoft.com/office/drawing/2014/main" id="{345A47E1-A138-431C-84A6-4F47CC634007}"/>
              </a:ext>
            </a:extLst>
          </p:cNvPr>
          <p:cNvSpPr/>
          <p:nvPr/>
        </p:nvSpPr>
        <p:spPr>
          <a:xfrm>
            <a:off x="336551" y="3920125"/>
            <a:ext cx="2880239" cy="1710182"/>
          </a:xfrm>
          <a:prstGeom prst="roundRec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lgDashDot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hitneyCondensed Semibold" pitchFamily="50" charset="0"/>
              <a:ea typeface="+mn-ea"/>
              <a:cs typeface="+mn-cs"/>
            </a:endParaRP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B0FB69A9-E9C6-424D-ACE5-FCD65348EEE1}"/>
              </a:ext>
            </a:extLst>
          </p:cNvPr>
          <p:cNvCxnSpPr>
            <a:cxnSpLocks/>
          </p:cNvCxnSpPr>
          <p:nvPr/>
        </p:nvCxnSpPr>
        <p:spPr>
          <a:xfrm>
            <a:off x="3329445" y="5298573"/>
            <a:ext cx="984215" cy="0"/>
          </a:xfrm>
          <a:prstGeom prst="straightConnector1">
            <a:avLst/>
          </a:prstGeom>
          <a:noFill/>
          <a:ln w="6350" cap="flat" cmpd="sng" algn="ctr">
            <a:solidFill>
              <a:sysClr val="windowText" lastClr="000000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7068524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28AB2F7-EDDD-417E-B6BE-C56DD09FD1FD}"/>
              </a:ext>
            </a:extLst>
          </p:cNvPr>
          <p:cNvSpPr/>
          <p:nvPr/>
        </p:nvSpPr>
        <p:spPr>
          <a:xfrm>
            <a:off x="3545795" y="753416"/>
            <a:ext cx="7723096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en-US" cap="all" dirty="0">
              <a:latin typeface="WhitneyCondensed Book" pitchFamily="50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Bef>
                <a:spcPts val="600"/>
              </a:spcBef>
              <a:spcAft>
                <a:spcPts val="600"/>
              </a:spcAft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dirty="0">
                <a:latin typeface="WhitneyCondensed Book" pitchFamily="50" charset="0"/>
                <a:ea typeface="Times" panose="02020603050405020304" pitchFamily="18" charset="0"/>
                <a:cs typeface="Times New Roman" panose="02020603050405020304" pitchFamily="18" charset="0"/>
              </a:rPr>
              <a:t>STFO driven solution helps foundry to generate more meaningful data and will have better sand optimization with controlled process consistency.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196287-359E-472D-B505-AEFFB5CBD19C}"/>
              </a:ext>
            </a:extLst>
          </p:cNvPr>
          <p:cNvSpPr/>
          <p:nvPr/>
        </p:nvSpPr>
        <p:spPr>
          <a:xfrm>
            <a:off x="3882642" y="152792"/>
            <a:ext cx="44267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400" cap="all" dirty="0">
                <a:latin typeface="WhitneyCondensed Semibold" pitchFamily="50" charset="0"/>
                <a:ea typeface="Times" panose="02020603050405020304" pitchFamily="18" charset="0"/>
                <a:cs typeface="Times New Roman" panose="02020603050405020304" pitchFamily="18" charset="0"/>
              </a:rPr>
              <a:t>Conclusion</a:t>
            </a:r>
          </a:p>
          <a:p>
            <a:pPr algn="ctr">
              <a:spcAft>
                <a:spcPts val="0"/>
              </a:spcAft>
            </a:pPr>
            <a:r>
              <a:rPr lang="en-US" sz="2000" dirty="0">
                <a:latin typeface="WhitneyCondensed Semibold" pitchFamily="50" charset="0"/>
                <a:ea typeface="Times" panose="02020603050405020304" pitchFamily="18" charset="0"/>
                <a:cs typeface="Times New Roman" panose="02020603050405020304" pitchFamily="18" charset="0"/>
              </a:rPr>
              <a:t>Making Sand Testing Dynamic Rather than Static</a:t>
            </a:r>
            <a:endParaRPr lang="en-US" sz="2400" cap="all" dirty="0">
              <a:latin typeface="WhitneyCondensed Semibold" pitchFamily="50" charset="0"/>
              <a:ea typeface="Times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642F8B-A944-45EF-8236-605224FD2544}"/>
              </a:ext>
            </a:extLst>
          </p:cNvPr>
          <p:cNvSpPr/>
          <p:nvPr/>
        </p:nvSpPr>
        <p:spPr>
          <a:xfrm>
            <a:off x="984069" y="2086053"/>
            <a:ext cx="170687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E41F37"/>
                </a:solidFill>
                <a:latin typeface="WhitneyCondensed Semibold" pitchFamily="50" charset="0"/>
              </a:rPr>
              <a:t>Direct Utilities of Optimized Sand Testing Frequency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D24F96-852E-45E2-858C-B02CA67810F4}"/>
              </a:ext>
            </a:extLst>
          </p:cNvPr>
          <p:cNvSpPr/>
          <p:nvPr/>
        </p:nvSpPr>
        <p:spPr>
          <a:xfrm rot="19792405">
            <a:off x="3670374" y="1035740"/>
            <a:ext cx="45719" cy="319735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B63037F-B044-4978-808D-A05A4152DAC2}"/>
              </a:ext>
            </a:extLst>
          </p:cNvPr>
          <p:cNvSpPr/>
          <p:nvPr/>
        </p:nvSpPr>
        <p:spPr>
          <a:xfrm>
            <a:off x="762417" y="4357410"/>
            <a:ext cx="6870229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solidFill>
                  <a:schemeClr val="tx1"/>
                </a:solidFill>
                <a:latin typeface="WhitneyCondensed Book" pitchFamily="50" charset="0"/>
              </a:rPr>
              <a:t>STFO generates meaningful time-series data for algorithms like SANDMAN® that are designed for sand system optimization by Machine learning and AI methodology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F70A8B-93F1-44BA-86BD-BD029D89EACB}"/>
              </a:ext>
            </a:extLst>
          </p:cNvPr>
          <p:cNvSpPr/>
          <p:nvPr/>
        </p:nvSpPr>
        <p:spPr>
          <a:xfrm>
            <a:off x="4986074" y="5213518"/>
            <a:ext cx="6870229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latin typeface="WhitneyCondensed Book" pitchFamily="50" charset="0"/>
              </a:rPr>
              <a:t>Accurate predictions and prescriptions by data analytics, keeps the system sand optimised consistently, sustainably and scalably.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292D02-CED0-483D-A9B6-3833A6431EA4}"/>
              </a:ext>
            </a:extLst>
          </p:cNvPr>
          <p:cNvSpPr/>
          <p:nvPr/>
        </p:nvSpPr>
        <p:spPr>
          <a:xfrm>
            <a:off x="4418062" y="2655119"/>
            <a:ext cx="6688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dirty="0">
                <a:latin typeface="WhitneyCondensed Book" pitchFamily="50" charset="0"/>
                <a:ea typeface="Times" panose="02020603050405020304" pitchFamily="18" charset="0"/>
                <a:cs typeface="Times New Roman" panose="02020603050405020304" pitchFamily="18" charset="0"/>
              </a:rPr>
              <a:t>STFO Increases the frequency of tests of the highest influencing properties which will help foundry in closely monitoring the same.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61BE8-25A8-477B-85BD-43DE458BB019}"/>
              </a:ext>
            </a:extLst>
          </p:cNvPr>
          <p:cNvSpPr/>
          <p:nvPr/>
        </p:nvSpPr>
        <p:spPr>
          <a:xfrm>
            <a:off x="3936274" y="1881239"/>
            <a:ext cx="64391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dirty="0">
                <a:latin typeface="WhitneyCondensed Book" pitchFamily="50" charset="0"/>
                <a:ea typeface="Times" panose="02020603050405020304" pitchFamily="18" charset="0"/>
                <a:cs typeface="Times New Roman" panose="02020603050405020304" pitchFamily="18" charset="0"/>
              </a:rPr>
              <a:t>STFO Reduces the frequency of the lowest influencing properties or properties with less variability in order to optimize utilization of man / machine time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965DDE-021E-4150-AFE3-E581B19F190A}"/>
              </a:ext>
            </a:extLst>
          </p:cNvPr>
          <p:cNvSpPr/>
          <p:nvPr/>
        </p:nvSpPr>
        <p:spPr>
          <a:xfrm>
            <a:off x="4885509" y="342900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spcBef>
                <a:spcPts val="600"/>
              </a:spcBef>
              <a:spcAft>
                <a:spcPts val="600"/>
              </a:spcAft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dirty="0">
                <a:latin typeface="WhitneyCondensed Book" pitchFamily="50" charset="0"/>
                <a:ea typeface="Times" panose="02020603050405020304" pitchFamily="18" charset="0"/>
                <a:cs typeface="Times New Roman" panose="02020603050405020304" pitchFamily="18" charset="0"/>
              </a:rPr>
              <a:t>STFO can help in-time decision making by the QC department in controlling influencing sand properties and as a corollary, help improve casting quality. </a:t>
            </a:r>
            <a:endParaRPr lang="en-US" dirty="0">
              <a:latin typeface="WhitneyCondensed Book" pitchFamily="50" charset="0"/>
            </a:endParaRPr>
          </a:p>
        </p:txBody>
      </p:sp>
      <p:sp>
        <p:nvSpPr>
          <p:cNvPr id="6" name="Arrow: Bent 5">
            <a:extLst>
              <a:ext uri="{FF2B5EF4-FFF2-40B4-BE49-F238E27FC236}">
                <a16:creationId xmlns:a16="http://schemas.microsoft.com/office/drawing/2014/main" id="{66EE1163-2B9D-4D66-ACB2-675C4A631BD8}"/>
              </a:ext>
            </a:extLst>
          </p:cNvPr>
          <p:cNvSpPr/>
          <p:nvPr/>
        </p:nvSpPr>
        <p:spPr>
          <a:xfrm rot="5400000">
            <a:off x="7980363" y="4371328"/>
            <a:ext cx="472347" cy="792480"/>
          </a:xfrm>
          <a:prstGeom prst="ben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0811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thank.png">
            <a:extLst>
              <a:ext uri="{FF2B5EF4-FFF2-40B4-BE49-F238E27FC236}">
                <a16:creationId xmlns:a16="http://schemas.microsoft.com/office/drawing/2014/main" id="{437D0DF0-4F86-4FC3-ACFB-7AC5A27ED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338" y="2589086"/>
            <a:ext cx="4987291" cy="275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607803A-4E99-444E-94F7-8785CDDF58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80154" y="1884045"/>
            <a:ext cx="3275668" cy="2853308"/>
          </a:xfrm>
          <a:custGeom>
            <a:avLst/>
            <a:gdLst>
              <a:gd name="connsiteX0" fmla="*/ 3275668 w 3275668"/>
              <a:gd name="connsiteY0" fmla="*/ 2853308 h 2853308"/>
              <a:gd name="connsiteX1" fmla="*/ 655 w 3275668"/>
              <a:gd name="connsiteY1" fmla="*/ 2853308 h 2853308"/>
              <a:gd name="connsiteX2" fmla="*/ 0 w 3275668"/>
              <a:gd name="connsiteY2" fmla="*/ 2467565 h 2853308"/>
              <a:gd name="connsiteX3" fmla="*/ 2869894 w 3275668"/>
              <a:gd name="connsiteY3" fmla="*/ 2468888 h 2853308"/>
              <a:gd name="connsiteX4" fmla="*/ 2869894 w 3275668"/>
              <a:gd name="connsiteY4" fmla="*/ 0 h 2853308"/>
              <a:gd name="connsiteX5" fmla="*/ 3275668 w 3275668"/>
              <a:gd name="connsiteY5" fmla="*/ 0 h 285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5668" h="2853308">
                <a:moveTo>
                  <a:pt x="3275668" y="2853308"/>
                </a:moveTo>
                <a:lnTo>
                  <a:pt x="655" y="2853308"/>
                </a:lnTo>
                <a:cubicBezTo>
                  <a:pt x="-655" y="2720171"/>
                  <a:pt x="1310" y="2600702"/>
                  <a:pt x="0" y="2467565"/>
                </a:cubicBezTo>
                <a:lnTo>
                  <a:pt x="2869894" y="2468888"/>
                </a:lnTo>
                <a:lnTo>
                  <a:pt x="2869894" y="0"/>
                </a:lnTo>
                <a:lnTo>
                  <a:pt x="3275668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2989BE6A-C309-418E-8ADD-1616A9805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55822" y="3222529"/>
            <a:ext cx="3242952" cy="2828156"/>
          </a:xfrm>
          <a:custGeom>
            <a:avLst/>
            <a:gdLst>
              <a:gd name="connsiteX0" fmla="*/ 2837178 w 3242952"/>
              <a:gd name="connsiteY0" fmla="*/ 0 h 2828156"/>
              <a:gd name="connsiteX1" fmla="*/ 3242952 w 3242952"/>
              <a:gd name="connsiteY1" fmla="*/ 0 h 2828156"/>
              <a:gd name="connsiteX2" fmla="*/ 3242952 w 3242952"/>
              <a:gd name="connsiteY2" fmla="*/ 2828156 h 2828156"/>
              <a:gd name="connsiteX3" fmla="*/ 0 w 3242952"/>
              <a:gd name="connsiteY3" fmla="*/ 2828156 h 2828156"/>
              <a:gd name="connsiteX4" fmla="*/ 0 w 3242952"/>
              <a:gd name="connsiteY4" fmla="*/ 2442859 h 2828156"/>
              <a:gd name="connsiteX5" fmla="*/ 2837178 w 3242952"/>
              <a:gd name="connsiteY5" fmla="*/ 2443295 h 28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2952" h="2828156">
                <a:moveTo>
                  <a:pt x="2837178" y="0"/>
                </a:moveTo>
                <a:lnTo>
                  <a:pt x="3242952" y="0"/>
                </a:lnTo>
                <a:lnTo>
                  <a:pt x="3242952" y="2828156"/>
                </a:lnTo>
                <a:lnTo>
                  <a:pt x="0" y="2828156"/>
                </a:lnTo>
                <a:lnTo>
                  <a:pt x="0" y="2442859"/>
                </a:lnTo>
                <a:lnTo>
                  <a:pt x="2837178" y="2443295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CC1F00-E823-4C31-94B2-8B23775079B6}"/>
              </a:ext>
            </a:extLst>
          </p:cNvPr>
          <p:cNvSpPr txBox="1"/>
          <p:nvPr/>
        </p:nvSpPr>
        <p:spPr>
          <a:xfrm>
            <a:off x="7933509" y="190472"/>
            <a:ext cx="3855891" cy="33871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400" b="1" dirty="0">
                <a:latin typeface="WhitneyCondensed Semibold" pitchFamily="50" charset="0"/>
              </a:rPr>
              <a:t>MPM INFOSOFT and the </a:t>
            </a:r>
            <a:r>
              <a:rPr lang="en-US" sz="2400" b="1" dirty="0">
                <a:solidFill>
                  <a:srgbClr val="E84256"/>
                </a:solidFill>
                <a:latin typeface="WhitneyCondensed Semibold" pitchFamily="50" charset="0"/>
              </a:rPr>
              <a:t>SANDMAN</a:t>
            </a:r>
            <a:r>
              <a:rPr lang="en-US" sz="2400" b="1" dirty="0">
                <a:latin typeface="WhitneyCondensed Semibold" pitchFamily="50" charset="0"/>
              </a:rPr>
              <a:t> Team wish to thank “AFS and Distinguished Leaders of the Foundry Industry” for the invaluable opportunity to address and present STFO concept at the “Cast Expo 2019”. </a:t>
            </a:r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400" b="1" dirty="0">
              <a:latin typeface="WhitneyCondensed Semibold" pitchFamily="50" charset="0"/>
            </a:endParaRPr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400" b="1" dirty="0">
              <a:latin typeface="WhitneyCondensed Semi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390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20C9625-DD6E-4C9D-A4E1-58708234984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3876805"/>
              </p:ext>
            </p:extLst>
          </p:nvPr>
        </p:nvGraphicFramePr>
        <p:xfrm>
          <a:off x="1763925" y="1016732"/>
          <a:ext cx="869855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A9C5C37-073B-4F20-A10B-281BF951FC1F}"/>
              </a:ext>
            </a:extLst>
          </p:cNvPr>
          <p:cNvSpPr txBox="1"/>
          <p:nvPr/>
        </p:nvSpPr>
        <p:spPr>
          <a:xfrm>
            <a:off x="2731129" y="189511"/>
            <a:ext cx="6729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>
                <a:latin typeface="WhitneyCondensed Medium"/>
              </a:rPr>
              <a:t>Elements of Industry 4.0</a:t>
            </a:r>
            <a:endParaRPr lang="en-US" sz="3200" b="1" dirty="0">
              <a:latin typeface="Whitney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2032569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814567A-BAEF-4A4D-8C73-43C6D44A2318}"/>
              </a:ext>
            </a:extLst>
          </p:cNvPr>
          <p:cNvSpPr txBox="1"/>
          <p:nvPr/>
        </p:nvSpPr>
        <p:spPr>
          <a:xfrm>
            <a:off x="3215482" y="682625"/>
            <a:ext cx="5815012" cy="215423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87313" algn="ctr">
              <a:lnSpc>
                <a:spcPts val="2840"/>
              </a:lnSpc>
              <a:defRPr/>
            </a:pPr>
            <a:r>
              <a:rPr sz="2400" b="1" u="sng" dirty="0">
                <a:solidFill>
                  <a:schemeClr val="tx2"/>
                </a:solidFill>
                <a:latin typeface="WhitneyCondensed Semibold" charset="0"/>
                <a:ea typeface="WhitneyCondensed Semibold" charset="0"/>
                <a:cs typeface="WhitneyCondensed Semibold" charset="0"/>
              </a:rPr>
              <a:t>Globally</a:t>
            </a:r>
            <a:r>
              <a:rPr sz="2400" b="1" dirty="0">
                <a:solidFill>
                  <a:schemeClr val="tx2"/>
                </a:solidFill>
                <a:latin typeface="WhitneyCondensed Semibold" charset="0"/>
                <a:ea typeface="WhitneyCondensed Semibold" charset="0"/>
                <a:cs typeface="WhitneyCondensed Semibold" charset="0"/>
              </a:rPr>
              <a:t>, </a:t>
            </a:r>
            <a:r>
              <a:rPr sz="2400" b="1" u="sng" dirty="0">
                <a:solidFill>
                  <a:schemeClr val="tx2"/>
                </a:solidFill>
                <a:latin typeface="WhitneyCondensed Semibold" charset="0"/>
                <a:ea typeface="WhitneyCondensed Semibold" charset="0"/>
                <a:cs typeface="WhitneyCondensed Semibold" charset="0"/>
              </a:rPr>
              <a:t>all</a:t>
            </a:r>
            <a:r>
              <a:rPr sz="2400" b="1" dirty="0">
                <a:solidFill>
                  <a:schemeClr val="tx2"/>
                </a:solidFill>
                <a:latin typeface="WhitneyCondensed Semibold" charset="0"/>
                <a:ea typeface="WhitneyCondensed Semibold" charset="0"/>
                <a:cs typeface="WhitneyCondensed Semibold" charset="0"/>
              </a:rPr>
              <a:t> foundries suffer casting rejections.</a:t>
            </a:r>
          </a:p>
          <a:p>
            <a:pPr marL="87313" algn="ctr">
              <a:lnSpc>
                <a:spcPts val="2840"/>
              </a:lnSpc>
              <a:defRPr/>
            </a:pPr>
            <a:r>
              <a:rPr sz="2400" b="1" dirty="0">
                <a:solidFill>
                  <a:srgbClr val="404040"/>
                </a:solidFill>
                <a:latin typeface="WhitneyCondensed Semibold" charset="0"/>
                <a:ea typeface="WhitneyCondensed Semibold" charset="0"/>
                <a:cs typeface="WhitneyCondensed Semibold" charset="0"/>
              </a:rPr>
              <a:t>Some  suffer more, some less.</a:t>
            </a:r>
            <a:endParaRPr sz="2400" b="1" dirty="0">
              <a:latin typeface="WhitneyCondensed Semibold" charset="0"/>
              <a:ea typeface="WhitneyCondensed Semibold" charset="0"/>
              <a:cs typeface="WhitneyCondensed Semibold" charset="0"/>
            </a:endParaRPr>
          </a:p>
          <a:p>
            <a:pPr>
              <a:spcBef>
                <a:spcPts val="55"/>
              </a:spcBef>
              <a:defRPr/>
            </a:pPr>
            <a:endParaRPr sz="3250" b="1" dirty="0">
              <a:latin typeface="WhitneyCondensed Semibold" charset="0"/>
              <a:ea typeface="WhitneyCondensed Semibold" charset="0"/>
              <a:cs typeface="WhitneyCondensed Semibold" charset="0"/>
            </a:endParaRPr>
          </a:p>
          <a:p>
            <a:pPr marL="469900" indent="-457200">
              <a:buFont typeface="Arial"/>
              <a:buChar char="•"/>
              <a:tabLst>
                <a:tab pos="469900" algn="l"/>
              </a:tabLst>
              <a:defRPr/>
            </a:pPr>
            <a:r>
              <a:rPr sz="2000" b="1" dirty="0">
                <a:solidFill>
                  <a:srgbClr val="262626"/>
                </a:solidFill>
                <a:latin typeface="WhitneyCondensed Semibold" charset="0"/>
                <a:ea typeface="WhitneyCondensed Semibold" charset="0"/>
                <a:cs typeface="WhitneyCondensed Semibold" charset="0"/>
              </a:rPr>
              <a:t>Rejections are repetitive. So, losses are repetitive.</a:t>
            </a:r>
            <a:endParaRPr lang="en-US" sz="2000" b="1" dirty="0">
              <a:solidFill>
                <a:srgbClr val="262626"/>
              </a:solidFill>
              <a:latin typeface="WhitneyCondensed Semibold" charset="0"/>
              <a:ea typeface="WhitneyCondensed Semibold" charset="0"/>
              <a:cs typeface="WhitneyCondensed Semibold" charset="0"/>
            </a:endParaRPr>
          </a:p>
          <a:p>
            <a:pPr marL="469900" indent="-457200">
              <a:buFont typeface="Arial"/>
              <a:buChar char="•"/>
              <a:tabLst>
                <a:tab pos="469900" algn="l"/>
              </a:tabLst>
              <a:defRPr/>
            </a:pPr>
            <a:r>
              <a:rPr lang="en-US" sz="2000" b="1" dirty="0">
                <a:solidFill>
                  <a:srgbClr val="262626"/>
                </a:solidFill>
                <a:latin typeface="WhitneyCondensed Semibold" charset="0"/>
                <a:ea typeface="WhitneyCondensed Semibold" charset="0"/>
                <a:cs typeface="WhitneyCondensed Semibold" charset="0"/>
              </a:rPr>
              <a:t>By rule of thumb almost 50% of total foundry rejects are related to sand.</a:t>
            </a:r>
            <a:endParaRPr sz="2000" b="1" dirty="0">
              <a:latin typeface="WhitneyCondensed Semibold" charset="0"/>
              <a:ea typeface="WhitneyCondensed Semibold" charset="0"/>
              <a:cs typeface="WhitneyCondensed Semibold" charset="0"/>
            </a:endParaRPr>
          </a:p>
        </p:txBody>
      </p:sp>
      <p:sp>
        <p:nvSpPr>
          <p:cNvPr id="76803" name="object 3">
            <a:extLst>
              <a:ext uri="{FF2B5EF4-FFF2-40B4-BE49-F238E27FC236}">
                <a16:creationId xmlns:a16="http://schemas.microsoft.com/office/drawing/2014/main" id="{2337EC88-162C-4FBC-AA64-A2963C87C6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9638" y="377825"/>
            <a:ext cx="266700" cy="889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6804" name="object 8">
            <a:extLst>
              <a:ext uri="{FF2B5EF4-FFF2-40B4-BE49-F238E27FC236}">
                <a16:creationId xmlns:a16="http://schemas.microsoft.com/office/drawing/2014/main" id="{B30C0FE3-469B-4ED1-A54D-AE99D3E4C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0897" y="3194050"/>
            <a:ext cx="4178300" cy="37170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0" tIns="46990" rIns="0" bIns="46800">
            <a:spAutoFit/>
          </a:bodyPr>
          <a:lstStyle>
            <a:lvl1pPr marL="801688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375"/>
              </a:spcBef>
            </a:pPr>
            <a:r>
              <a:rPr lang="en-US" altLang="en-US" b="1">
                <a:solidFill>
                  <a:srgbClr val="FFFFFF"/>
                </a:solidFill>
                <a:latin typeface="WhitneyCondensed Semibold" pitchFamily="50" charset="0"/>
                <a:ea typeface="WhitneyCondensed Semibold" pitchFamily="50" charset="0"/>
                <a:cs typeface="WhitneyCondensed Semibold" pitchFamily="50" charset="0"/>
              </a:rPr>
              <a:t>Back-of-the-envelope calculation:</a:t>
            </a:r>
            <a:endParaRPr lang="en-US" altLang="en-US" b="1">
              <a:latin typeface="WhitneyCondensed Semibold" pitchFamily="50" charset="0"/>
              <a:ea typeface="WhitneyCondensed Semibold" pitchFamily="50" charset="0"/>
              <a:cs typeface="WhitneyCondensed Semibold" pitchFamily="50" charset="0"/>
            </a:endParaRPr>
          </a:p>
        </p:txBody>
      </p:sp>
      <p:sp>
        <p:nvSpPr>
          <p:cNvPr id="76805" name="object 9">
            <a:extLst>
              <a:ext uri="{FF2B5EF4-FFF2-40B4-BE49-F238E27FC236}">
                <a16:creationId xmlns:a16="http://schemas.microsoft.com/office/drawing/2014/main" id="{E86AE476-783B-468D-A9E0-3669BD45A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9701" y="4003675"/>
            <a:ext cx="962025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1813"/>
              </a:lnSpc>
            </a:pPr>
            <a:r>
              <a:rPr lang="en-US" altLang="en-US" sz="1600" b="1" dirty="0">
                <a:latin typeface="WhitneyCondensed Semibold" pitchFamily="50" charset="0"/>
                <a:ea typeface="WhitneyCondensed Semibold" pitchFamily="50" charset="0"/>
                <a:cs typeface="WhitneyCondensed Semibold" pitchFamily="50" charset="0"/>
              </a:rPr>
              <a:t>the cost of a</a:t>
            </a:r>
          </a:p>
          <a:p>
            <a:pPr algn="ctr">
              <a:lnSpc>
                <a:spcPts val="4075"/>
              </a:lnSpc>
            </a:pPr>
            <a:r>
              <a:rPr lang="en-US" altLang="en-US" sz="3600" b="1" dirty="0">
                <a:solidFill>
                  <a:schemeClr val="tx2"/>
                </a:solidFill>
                <a:latin typeface="WhitneyCondensed Semibold" pitchFamily="50" charset="0"/>
                <a:ea typeface="WhitneyCondensed Semibold" pitchFamily="50" charset="0"/>
                <a:cs typeface="WhitneyCondensed Semibold" pitchFamily="50" charset="0"/>
              </a:rPr>
              <a:t>1%</a:t>
            </a:r>
          </a:p>
          <a:p>
            <a:pPr algn="ctr">
              <a:lnSpc>
                <a:spcPts val="1988"/>
              </a:lnSpc>
            </a:pPr>
            <a:r>
              <a:rPr lang="en-US" altLang="en-US" b="1" dirty="0">
                <a:solidFill>
                  <a:srgbClr val="262626"/>
                </a:solidFill>
                <a:latin typeface="WhitneyCondensed Semibold" pitchFamily="50" charset="0"/>
                <a:ea typeface="WhitneyCondensed Semibold" pitchFamily="50" charset="0"/>
                <a:cs typeface="WhitneyCondensed Semibold" pitchFamily="50" charset="0"/>
              </a:rPr>
              <a:t>Molding sand Rejection …</a:t>
            </a:r>
            <a:endParaRPr lang="en-US" altLang="en-US" b="1" dirty="0">
              <a:latin typeface="WhitneyCondensed Semibold" pitchFamily="50" charset="0"/>
              <a:ea typeface="WhitneyCondensed Semibold" pitchFamily="50" charset="0"/>
              <a:cs typeface="WhitneyCondensed Semibold" pitchFamily="50" charset="0"/>
            </a:endParaRPr>
          </a:p>
        </p:txBody>
      </p:sp>
      <p:sp>
        <p:nvSpPr>
          <p:cNvPr id="76806" name="object 10">
            <a:extLst>
              <a:ext uri="{FF2B5EF4-FFF2-40B4-BE49-F238E27FC236}">
                <a16:creationId xmlns:a16="http://schemas.microsoft.com/office/drawing/2014/main" id="{1AAAF413-B7FA-4384-A56B-F431FA9A73A8}"/>
              </a:ext>
            </a:extLst>
          </p:cNvPr>
          <p:cNvSpPr>
            <a:spLocks/>
          </p:cNvSpPr>
          <p:nvPr/>
        </p:nvSpPr>
        <p:spPr bwMode="auto">
          <a:xfrm>
            <a:off x="1530351" y="3378994"/>
            <a:ext cx="2181225" cy="0"/>
          </a:xfrm>
          <a:custGeom>
            <a:avLst/>
            <a:gdLst>
              <a:gd name="T0" fmla="*/ 0 w 2180590"/>
              <a:gd name="T1" fmla="*/ 2183669 w 218059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180590">
                <a:moveTo>
                  <a:pt x="0" y="0"/>
                </a:moveTo>
                <a:lnTo>
                  <a:pt x="2180492" y="1"/>
                </a:lnTo>
              </a:path>
            </a:pathLst>
          </a:cu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76807" name="object 11">
            <a:extLst>
              <a:ext uri="{FF2B5EF4-FFF2-40B4-BE49-F238E27FC236}">
                <a16:creationId xmlns:a16="http://schemas.microsoft.com/office/drawing/2014/main" id="{2CD8D56F-D204-435B-8ACA-6DDBC643E498}"/>
              </a:ext>
            </a:extLst>
          </p:cNvPr>
          <p:cNvSpPr>
            <a:spLocks/>
          </p:cNvSpPr>
          <p:nvPr/>
        </p:nvSpPr>
        <p:spPr bwMode="auto">
          <a:xfrm>
            <a:off x="8210550" y="3378994"/>
            <a:ext cx="2470150" cy="0"/>
          </a:xfrm>
          <a:custGeom>
            <a:avLst/>
            <a:gdLst>
              <a:gd name="T0" fmla="*/ 0 w 2470150"/>
              <a:gd name="T1" fmla="*/ 2470149 w 247015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2470150">
                <a:moveTo>
                  <a:pt x="0" y="0"/>
                </a:moveTo>
                <a:lnTo>
                  <a:pt x="2470149" y="1"/>
                </a:lnTo>
              </a:path>
            </a:pathLst>
          </a:cu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76808" name="object 12">
            <a:extLst>
              <a:ext uri="{FF2B5EF4-FFF2-40B4-BE49-F238E27FC236}">
                <a16:creationId xmlns:a16="http://schemas.microsoft.com/office/drawing/2014/main" id="{72D67918-BF8A-4C52-884F-B4ACCCB91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8450" y="4003675"/>
            <a:ext cx="1697038" cy="1025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1850"/>
              </a:lnSpc>
            </a:pPr>
            <a:r>
              <a:rPr lang="en-US" altLang="en-US" sz="1600" b="1" dirty="0">
                <a:latin typeface="WhitneyCondensed Semibold" pitchFamily="50" charset="0"/>
                <a:ea typeface="WhitneyCondensed Semibold" pitchFamily="50" charset="0"/>
                <a:cs typeface="WhitneyCondensed Semibold" pitchFamily="50" charset="0"/>
              </a:rPr>
              <a:t>…in an entry-level</a:t>
            </a:r>
          </a:p>
          <a:p>
            <a:pPr algn="ctr">
              <a:lnSpc>
                <a:spcPts val="4075"/>
              </a:lnSpc>
            </a:pPr>
            <a:r>
              <a:rPr lang="en-US" altLang="en-US" sz="3600" b="1" dirty="0">
                <a:solidFill>
                  <a:schemeClr val="tx2"/>
                </a:solidFill>
                <a:latin typeface="WhitneyCondensed Semibold" pitchFamily="50" charset="0"/>
                <a:ea typeface="WhitneyCondensed Semibold" pitchFamily="50" charset="0"/>
                <a:cs typeface="WhitneyCondensed Semibold" pitchFamily="50" charset="0"/>
              </a:rPr>
              <a:t>24,000</a:t>
            </a:r>
          </a:p>
          <a:p>
            <a:pPr algn="ctr">
              <a:lnSpc>
                <a:spcPts val="1988"/>
              </a:lnSpc>
            </a:pPr>
            <a:r>
              <a:rPr lang="en-US" altLang="en-US" b="1" dirty="0">
                <a:solidFill>
                  <a:srgbClr val="262626"/>
                </a:solidFill>
                <a:latin typeface="WhitneyCondensed Semibold" pitchFamily="50" charset="0"/>
                <a:ea typeface="WhitneyCondensed Semibold" pitchFamily="50" charset="0"/>
                <a:cs typeface="WhitneyCondensed Semibold" pitchFamily="50" charset="0"/>
              </a:rPr>
              <a:t>ton/annum foundry…</a:t>
            </a:r>
            <a:endParaRPr lang="en-US" altLang="en-US" b="1" dirty="0">
              <a:latin typeface="WhitneyCondensed Semibold" pitchFamily="50" charset="0"/>
              <a:ea typeface="WhitneyCondensed Semibold" pitchFamily="50" charset="0"/>
              <a:cs typeface="WhitneyCondensed Semibold" pitchFamily="50" charset="0"/>
            </a:endParaRPr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C67D8250-766D-4EA1-A65C-FA8DC70DDBD2}"/>
              </a:ext>
            </a:extLst>
          </p:cNvPr>
          <p:cNvSpPr txBox="1"/>
          <p:nvPr/>
        </p:nvSpPr>
        <p:spPr>
          <a:xfrm>
            <a:off x="8235951" y="4003675"/>
            <a:ext cx="1508125" cy="1011238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19380">
              <a:defRPr/>
            </a:pPr>
            <a:r>
              <a:rPr sz="1600" b="1" dirty="0">
                <a:latin typeface="WhitneyCondensed Semibold" charset="0"/>
                <a:ea typeface="WhitneyCondensed Semibold" charset="0"/>
                <a:cs typeface="WhitneyCondensed Semibold" charset="0"/>
              </a:rPr>
              <a:t>…Is approx. US$</a:t>
            </a:r>
          </a:p>
          <a:p>
            <a:pPr algn="ctr">
              <a:lnSpc>
                <a:spcPts val="3815"/>
              </a:lnSpc>
              <a:spcBef>
                <a:spcPts val="30"/>
              </a:spcBef>
              <a:defRPr/>
            </a:pPr>
            <a:r>
              <a:rPr sz="3200" b="1" dirty="0">
                <a:solidFill>
                  <a:schemeClr val="tx2"/>
                </a:solidFill>
                <a:latin typeface="WhitneyCondensed Semibold" charset="0"/>
                <a:ea typeface="WhitneyCondensed Semibold" charset="0"/>
                <a:cs typeface="WhitneyCondensed Semibold" charset="0"/>
              </a:rPr>
              <a:t>$22</a:t>
            </a:r>
            <a:r>
              <a:rPr lang="en-US" sz="3200" b="1" dirty="0">
                <a:solidFill>
                  <a:schemeClr val="tx2"/>
                </a:solidFill>
                <a:latin typeface="WhitneyCondensed Semibold" charset="0"/>
                <a:ea typeface="WhitneyCondensed Semibold" charset="0"/>
                <a:cs typeface="WhitneyCondensed Semibold" charset="0"/>
              </a:rPr>
              <a:t>5</a:t>
            </a:r>
            <a:r>
              <a:rPr sz="3200" b="1" dirty="0">
                <a:solidFill>
                  <a:schemeClr val="tx2"/>
                </a:solidFill>
                <a:latin typeface="WhitneyCondensed Semibold" charset="0"/>
                <a:ea typeface="WhitneyCondensed Semibold" charset="0"/>
                <a:cs typeface="WhitneyCondensed Semibold" charset="0"/>
              </a:rPr>
              <a:t>,000</a:t>
            </a:r>
          </a:p>
          <a:p>
            <a:pPr marL="53975" algn="ctr">
              <a:lnSpc>
                <a:spcPts val="2135"/>
              </a:lnSpc>
              <a:defRPr/>
            </a:pPr>
            <a:r>
              <a:rPr b="1" dirty="0">
                <a:solidFill>
                  <a:srgbClr val="262626"/>
                </a:solidFill>
                <a:latin typeface="WhitneyCondensed Semibold" charset="0"/>
                <a:ea typeface="WhitneyCondensed Semibold" charset="0"/>
                <a:cs typeface="WhitneyCondensed Semibold" charset="0"/>
              </a:rPr>
              <a:t>per annum</a:t>
            </a:r>
            <a:endParaRPr b="1" dirty="0">
              <a:latin typeface="WhitneyCondensed Semibold" charset="0"/>
              <a:ea typeface="WhitneyCondensed Semibold" charset="0"/>
              <a:cs typeface="WhitneyCondensed Semibold" charset="0"/>
            </a:endParaRPr>
          </a:p>
        </p:txBody>
      </p:sp>
      <p:sp>
        <p:nvSpPr>
          <p:cNvPr id="76810" name="object 14">
            <a:extLst>
              <a:ext uri="{FF2B5EF4-FFF2-40B4-BE49-F238E27FC236}">
                <a16:creationId xmlns:a16="http://schemas.microsoft.com/office/drawing/2014/main" id="{382A761F-2AE8-4FBB-9454-C8A0F90B875F}"/>
              </a:ext>
            </a:extLst>
          </p:cNvPr>
          <p:cNvSpPr>
            <a:spLocks/>
          </p:cNvSpPr>
          <p:nvPr/>
        </p:nvSpPr>
        <p:spPr bwMode="auto">
          <a:xfrm>
            <a:off x="4756150" y="4006851"/>
            <a:ext cx="0" cy="1273175"/>
          </a:xfrm>
          <a:custGeom>
            <a:avLst/>
            <a:gdLst>
              <a:gd name="T0" fmla="*/ 0 h 1273810"/>
              <a:gd name="T1" fmla="*/ 1270228 h 127381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1273810">
                <a:moveTo>
                  <a:pt x="0" y="0"/>
                </a:moveTo>
                <a:lnTo>
                  <a:pt x="0" y="1273399"/>
                </a:lnTo>
              </a:path>
            </a:pathLst>
          </a:custGeom>
          <a:noFill/>
          <a:ln w="12700">
            <a:solidFill>
              <a:srgbClr val="A6A6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76811" name="object 15">
            <a:extLst>
              <a:ext uri="{FF2B5EF4-FFF2-40B4-BE49-F238E27FC236}">
                <a16:creationId xmlns:a16="http://schemas.microsoft.com/office/drawing/2014/main" id="{99A5DF0F-CF20-4E2C-BB9F-9E65B99A745D}"/>
              </a:ext>
            </a:extLst>
          </p:cNvPr>
          <p:cNvSpPr>
            <a:spLocks/>
          </p:cNvSpPr>
          <p:nvPr/>
        </p:nvSpPr>
        <p:spPr bwMode="auto">
          <a:xfrm>
            <a:off x="7689850" y="4006851"/>
            <a:ext cx="0" cy="1273175"/>
          </a:xfrm>
          <a:custGeom>
            <a:avLst/>
            <a:gdLst>
              <a:gd name="T0" fmla="*/ 0 h 1273810"/>
              <a:gd name="T1" fmla="*/ 1270228 h 127381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1273810">
                <a:moveTo>
                  <a:pt x="0" y="0"/>
                </a:moveTo>
                <a:lnTo>
                  <a:pt x="1" y="1273399"/>
                </a:lnTo>
              </a:path>
            </a:pathLst>
          </a:custGeom>
          <a:noFill/>
          <a:ln w="12700">
            <a:solidFill>
              <a:srgbClr val="A6A6A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76812" name="object 16">
            <a:extLst>
              <a:ext uri="{FF2B5EF4-FFF2-40B4-BE49-F238E27FC236}">
                <a16:creationId xmlns:a16="http://schemas.microsoft.com/office/drawing/2014/main" id="{CEAC9A07-BBC2-4463-807B-0CCBCBF0C68D}"/>
              </a:ext>
            </a:extLst>
          </p:cNvPr>
          <p:cNvSpPr>
            <a:spLocks/>
          </p:cNvSpPr>
          <p:nvPr/>
        </p:nvSpPr>
        <p:spPr bwMode="auto">
          <a:xfrm>
            <a:off x="3714750" y="3194050"/>
            <a:ext cx="0" cy="369888"/>
          </a:xfrm>
          <a:custGeom>
            <a:avLst/>
            <a:gdLst>
              <a:gd name="T0" fmla="*/ 0 h 369570"/>
              <a:gd name="T1" fmla="*/ 370924 h 36957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69570">
                <a:moveTo>
                  <a:pt x="0" y="0"/>
                </a:moveTo>
                <a:lnTo>
                  <a:pt x="0" y="369332"/>
                </a:lnTo>
              </a:path>
            </a:pathLst>
          </a:cu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76813" name="object 17">
            <a:extLst>
              <a:ext uri="{FF2B5EF4-FFF2-40B4-BE49-F238E27FC236}">
                <a16:creationId xmlns:a16="http://schemas.microsoft.com/office/drawing/2014/main" id="{BF19561C-73AA-48CA-AC2B-A71431240F03}"/>
              </a:ext>
            </a:extLst>
          </p:cNvPr>
          <p:cNvSpPr>
            <a:spLocks/>
          </p:cNvSpPr>
          <p:nvPr/>
        </p:nvSpPr>
        <p:spPr bwMode="auto">
          <a:xfrm>
            <a:off x="8210550" y="3194050"/>
            <a:ext cx="0" cy="369888"/>
          </a:xfrm>
          <a:custGeom>
            <a:avLst/>
            <a:gdLst>
              <a:gd name="T0" fmla="*/ 0 h 369570"/>
              <a:gd name="T1" fmla="*/ 370924 h 369570"/>
              <a:gd name="T2" fmla="*/ 0 60000 65536"/>
              <a:gd name="T3" fmla="*/ 0 60000 65536"/>
            </a:gdLst>
            <a:ahLst/>
            <a:cxnLst>
              <a:cxn ang="T2">
                <a:pos x="0" y="T0"/>
              </a:cxn>
              <a:cxn ang="T3">
                <a:pos x="0" y="T1"/>
              </a:cxn>
            </a:cxnLst>
            <a:rect l="0" t="0" r="r" b="b"/>
            <a:pathLst>
              <a:path h="369570">
                <a:moveTo>
                  <a:pt x="0" y="0"/>
                </a:moveTo>
                <a:lnTo>
                  <a:pt x="0" y="369332"/>
                </a:lnTo>
              </a:path>
            </a:pathLst>
          </a:cu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IN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hlinkClick r:id="rId2" action="ppaction://hlinksldjump"/>
            <a:extLst>
              <a:ext uri="{FF2B5EF4-FFF2-40B4-BE49-F238E27FC236}">
                <a16:creationId xmlns:a16="http://schemas.microsoft.com/office/drawing/2014/main" id="{F1DAD9C8-350C-4963-85EE-0776BA0F85F2}"/>
              </a:ext>
            </a:extLst>
          </p:cNvPr>
          <p:cNvSpPr/>
          <p:nvPr/>
        </p:nvSpPr>
        <p:spPr>
          <a:xfrm>
            <a:off x="4349751" y="2194721"/>
            <a:ext cx="1622425" cy="174783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dirty="0"/>
          </a:p>
        </p:txBody>
      </p:sp>
      <p:sp>
        <p:nvSpPr>
          <p:cNvPr id="23" name="Rectangle 22">
            <a:hlinkClick r:id="rId2" action="ppaction://hlinksldjump"/>
            <a:extLst>
              <a:ext uri="{FF2B5EF4-FFF2-40B4-BE49-F238E27FC236}">
                <a16:creationId xmlns:a16="http://schemas.microsoft.com/office/drawing/2014/main" id="{07D647D9-5AD9-46D3-886C-FF37983DB00B}"/>
              </a:ext>
            </a:extLst>
          </p:cNvPr>
          <p:cNvSpPr/>
          <p:nvPr/>
        </p:nvSpPr>
        <p:spPr>
          <a:xfrm>
            <a:off x="4349751" y="3942558"/>
            <a:ext cx="1622425" cy="18637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24" name="Rectangle 23">
            <a:hlinkClick r:id="rId2" action="ppaction://hlinksldjump"/>
            <a:extLst>
              <a:ext uri="{FF2B5EF4-FFF2-40B4-BE49-F238E27FC236}">
                <a16:creationId xmlns:a16="http://schemas.microsoft.com/office/drawing/2014/main" id="{3359BF29-C9B1-48EC-97E7-3E4E57E2D7CB}"/>
              </a:ext>
            </a:extLst>
          </p:cNvPr>
          <p:cNvSpPr/>
          <p:nvPr/>
        </p:nvSpPr>
        <p:spPr>
          <a:xfrm>
            <a:off x="5972175" y="2194721"/>
            <a:ext cx="1581150" cy="174783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C3BB81A-E07A-40E0-8CE9-9F7A822D3932}"/>
              </a:ext>
            </a:extLst>
          </p:cNvPr>
          <p:cNvSpPr/>
          <p:nvPr/>
        </p:nvSpPr>
        <p:spPr>
          <a:xfrm>
            <a:off x="5972175" y="3942558"/>
            <a:ext cx="1579562" cy="1863725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27" name="Rectangle 26">
            <a:hlinkClick r:id="" action="ppaction://noaction"/>
            <a:extLst>
              <a:ext uri="{FF2B5EF4-FFF2-40B4-BE49-F238E27FC236}">
                <a16:creationId xmlns:a16="http://schemas.microsoft.com/office/drawing/2014/main" id="{60E1FE3B-E4F5-4001-B469-1353F6C01A3E}"/>
              </a:ext>
            </a:extLst>
          </p:cNvPr>
          <p:cNvSpPr/>
          <p:nvPr/>
        </p:nvSpPr>
        <p:spPr>
          <a:xfrm rot="18883996">
            <a:off x="5490369" y="3309939"/>
            <a:ext cx="963612" cy="9683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78856" name="Rectangle 27">
            <a:extLst>
              <a:ext uri="{FF2B5EF4-FFF2-40B4-BE49-F238E27FC236}">
                <a16:creationId xmlns:a16="http://schemas.microsoft.com/office/drawing/2014/main" id="{606B100E-0FF1-4436-AA11-EE750396D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7212" y="3366295"/>
            <a:ext cx="7239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IN" altLang="en-US" sz="2400" b="1" dirty="0">
                <a:latin typeface="WhitneyCondensed Semibold" pitchFamily="50" charset="0"/>
              </a:rPr>
              <a:t>Blind</a:t>
            </a:r>
          </a:p>
          <a:p>
            <a:pPr algn="ctr" eaLnBrk="1" hangingPunct="1"/>
            <a:r>
              <a:rPr lang="en-IN" altLang="en-US" sz="2400" b="1" dirty="0">
                <a:latin typeface="WhitneyCondensed Semibold" pitchFamily="50" charset="0"/>
              </a:rPr>
              <a:t>Spot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0F679350-D23A-4167-8C4A-6A92DF5CE2AF}"/>
              </a:ext>
            </a:extLst>
          </p:cNvPr>
          <p:cNvSpPr txBox="1">
            <a:spLocks/>
          </p:cNvSpPr>
          <p:nvPr/>
        </p:nvSpPr>
        <p:spPr>
          <a:xfrm>
            <a:off x="2043113" y="636588"/>
            <a:ext cx="8520112" cy="519112"/>
          </a:xfrm>
          <a:prstGeom prst="rect">
            <a:avLst/>
          </a:prstGeom>
        </p:spPr>
        <p:txBody>
          <a:bodyPr/>
          <a:lstStyle/>
          <a:p>
            <a:pPr marL="342900" indent="-342900" algn="ctr">
              <a:spcBef>
                <a:spcPct val="20000"/>
              </a:spcBef>
              <a:spcAft>
                <a:spcPts val="400"/>
              </a:spcAft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WhitneyCondensed Semibold" pitchFamily="50" charset="0"/>
              </a:rPr>
              <a:t>The ‘</a:t>
            </a:r>
            <a:r>
              <a:rPr lang="en-US" sz="2400" dirty="0">
                <a:solidFill>
                  <a:srgbClr val="FF0000"/>
                </a:solidFill>
                <a:latin typeface="WhitneyCondensed Semibold" pitchFamily="50" charset="0"/>
              </a:rPr>
              <a:t>Why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WhitneyCondensed Semibold" pitchFamily="50" charset="0"/>
              </a:rPr>
              <a:t>’ of Repetitive Rejections -&gt;  </a:t>
            </a:r>
            <a:r>
              <a:rPr lang="en-US" sz="2400" dirty="0">
                <a:solidFill>
                  <a:srgbClr val="FF0000"/>
                </a:solidFill>
                <a:latin typeface="WhitneyCondensed Semibold" pitchFamily="50" charset="0"/>
              </a:rPr>
              <a:t>Reactive Decision Making</a:t>
            </a:r>
          </a:p>
        </p:txBody>
      </p:sp>
      <p:sp>
        <p:nvSpPr>
          <p:cNvPr id="78858" name="object 12">
            <a:extLst>
              <a:ext uri="{FF2B5EF4-FFF2-40B4-BE49-F238E27FC236}">
                <a16:creationId xmlns:a16="http://schemas.microsoft.com/office/drawing/2014/main" id="{6FC2047B-43C5-4219-84AA-28341BE04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8176" y="188914"/>
            <a:ext cx="59086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</a:pPr>
            <a:r>
              <a:rPr lang="en-US" altLang="en-US" sz="3000" b="1" dirty="0">
                <a:solidFill>
                  <a:srgbClr val="000000"/>
                </a:solidFill>
                <a:latin typeface="WhitneyCondensed Semibold" pitchFamily="50" charset="0"/>
                <a:ea typeface="WhitneyCondensed Semibold" pitchFamily="50" charset="0"/>
                <a:cs typeface="WhitneyCondensed Semibold" pitchFamily="50" charset="0"/>
                <a:sym typeface="Arial" panose="020B0604020202020204" pitchFamily="34" charset="0"/>
              </a:rPr>
              <a:t>The ‘</a:t>
            </a:r>
            <a:r>
              <a:rPr lang="en-US" altLang="en-US" sz="3600" b="1" dirty="0">
                <a:solidFill>
                  <a:srgbClr val="FF0000"/>
                </a:solidFill>
                <a:latin typeface="WhitneyCondensed Semibold" pitchFamily="50" charset="0"/>
                <a:ea typeface="WhitneyCondensed Semibold" pitchFamily="50" charset="0"/>
                <a:cs typeface="WhitneyCondensed Semibold" pitchFamily="50" charset="0"/>
                <a:sym typeface="Arial" panose="020B0604020202020204" pitchFamily="34" charset="0"/>
              </a:rPr>
              <a:t>Blind’ </a:t>
            </a:r>
            <a:r>
              <a:rPr lang="en-US" altLang="en-US" sz="3000" b="1" dirty="0">
                <a:solidFill>
                  <a:srgbClr val="000000"/>
                </a:solidFill>
                <a:latin typeface="WhitneyCondensed Semibold" pitchFamily="50" charset="0"/>
                <a:ea typeface="WhitneyCondensed Semibold" pitchFamily="50" charset="0"/>
                <a:cs typeface="WhitneyCondensed Semibold" pitchFamily="50" charset="0"/>
                <a:sym typeface="Arial" panose="020B0604020202020204" pitchFamily="34" charset="0"/>
              </a:rPr>
              <a:t>Spot </a:t>
            </a:r>
          </a:p>
        </p:txBody>
      </p:sp>
      <p:sp>
        <p:nvSpPr>
          <p:cNvPr id="78859" name="TextBox 31">
            <a:extLst>
              <a:ext uri="{FF2B5EF4-FFF2-40B4-BE49-F238E27FC236}">
                <a16:creationId xmlns:a16="http://schemas.microsoft.com/office/drawing/2014/main" id="{B1794FDC-D901-4A67-B651-E3A63FA1DA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4051" y="2355197"/>
            <a:ext cx="143668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IN" altLang="en-US" sz="2000" b="1" dirty="0">
                <a:solidFill>
                  <a:schemeClr val="bg1"/>
                </a:solidFill>
                <a:latin typeface="WhitneyCondensed Semibold" pitchFamily="50" charset="0"/>
              </a:rPr>
              <a:t>Process Variability</a:t>
            </a:r>
          </a:p>
        </p:txBody>
      </p:sp>
      <p:sp>
        <p:nvSpPr>
          <p:cNvPr id="78860" name="TextBox 32">
            <a:extLst>
              <a:ext uri="{FF2B5EF4-FFF2-40B4-BE49-F238E27FC236}">
                <a16:creationId xmlns:a16="http://schemas.microsoft.com/office/drawing/2014/main" id="{95157E98-4009-44C5-93EA-84EB8D6CE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8665" y="4749006"/>
            <a:ext cx="12557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IN" altLang="en-US" sz="2000" b="1" dirty="0">
                <a:solidFill>
                  <a:schemeClr val="bg1"/>
                </a:solidFill>
                <a:latin typeface="WhitneyCondensed Semibold" pitchFamily="50" charset="0"/>
              </a:rPr>
              <a:t>Foundry Data</a:t>
            </a:r>
          </a:p>
        </p:txBody>
      </p:sp>
      <p:sp>
        <p:nvSpPr>
          <p:cNvPr id="78861" name="Rectangle 33">
            <a:extLst>
              <a:ext uri="{FF2B5EF4-FFF2-40B4-BE49-F238E27FC236}">
                <a16:creationId xmlns:a16="http://schemas.microsoft.com/office/drawing/2014/main" id="{4570D8CC-B38B-4E6D-B24A-53E428540F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5051" y="2355058"/>
            <a:ext cx="12350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IN" altLang="en-US" sz="2000" b="1">
                <a:solidFill>
                  <a:schemeClr val="bg1"/>
                </a:solidFill>
                <a:latin typeface="WhitneyCondensed Semibold" pitchFamily="50" charset="0"/>
              </a:rPr>
              <a:t>Experiential</a:t>
            </a:r>
          </a:p>
          <a:p>
            <a:pPr algn="r" eaLnBrk="1" hangingPunct="1"/>
            <a:r>
              <a:rPr lang="en-IN" altLang="en-US" sz="2000" b="1">
                <a:solidFill>
                  <a:schemeClr val="bg1"/>
                </a:solidFill>
                <a:latin typeface="WhitneyCondensed Semibold" pitchFamily="50" charset="0"/>
              </a:rPr>
              <a:t>Legacy</a:t>
            </a:r>
          </a:p>
        </p:txBody>
      </p:sp>
      <p:sp>
        <p:nvSpPr>
          <p:cNvPr id="78862" name="TextBox 34">
            <a:extLst>
              <a:ext uri="{FF2B5EF4-FFF2-40B4-BE49-F238E27FC236}">
                <a16:creationId xmlns:a16="http://schemas.microsoft.com/office/drawing/2014/main" id="{8DA314FD-DE17-4A02-A616-3C4493FA8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9987" y="4479133"/>
            <a:ext cx="1100138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r>
              <a:rPr lang="en-IN" altLang="en-US" sz="2000" b="1">
                <a:solidFill>
                  <a:schemeClr val="bg1"/>
                </a:solidFill>
                <a:latin typeface="WhitneyCondensed Semibold" pitchFamily="50" charset="0"/>
              </a:rPr>
              <a:t>The </a:t>
            </a:r>
          </a:p>
          <a:p>
            <a:pPr algn="r" eaLnBrk="1" hangingPunct="1"/>
            <a:r>
              <a:rPr lang="en-IN" altLang="en-US" sz="2000" b="1">
                <a:solidFill>
                  <a:schemeClr val="bg1"/>
                </a:solidFill>
                <a:latin typeface="WhitneyCondensed Semibold" pitchFamily="50" charset="0"/>
              </a:rPr>
              <a:t>Un-Met Need</a:t>
            </a:r>
          </a:p>
        </p:txBody>
      </p:sp>
      <p:sp>
        <p:nvSpPr>
          <p:cNvPr id="78863" name="TextBox 1">
            <a:extLst>
              <a:ext uri="{FF2B5EF4-FFF2-40B4-BE49-F238E27FC236}">
                <a16:creationId xmlns:a16="http://schemas.microsoft.com/office/drawing/2014/main" id="{23CB8C48-F229-4556-8EDE-BFA27EE1EC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2225" y="5523707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18" name="Elbow Connector 17">
            <a:extLst>
              <a:ext uri="{FF2B5EF4-FFF2-40B4-BE49-F238E27FC236}">
                <a16:creationId xmlns:a16="http://schemas.microsoft.com/office/drawing/2014/main" id="{6040C1D8-742A-43CF-B9E5-ED436B2C4960}"/>
              </a:ext>
            </a:extLst>
          </p:cNvPr>
          <p:cNvCxnSpPr>
            <a:cxnSpLocks/>
          </p:cNvCxnSpPr>
          <p:nvPr/>
        </p:nvCxnSpPr>
        <p:spPr>
          <a:xfrm>
            <a:off x="7551737" y="4355307"/>
            <a:ext cx="1004888" cy="50165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>
            <a:extLst>
              <a:ext uri="{FF2B5EF4-FFF2-40B4-BE49-F238E27FC236}">
                <a16:creationId xmlns:a16="http://schemas.microsoft.com/office/drawing/2014/main" id="{CB64F275-9F28-4681-8AB5-91AB70393BE2}"/>
              </a:ext>
            </a:extLst>
          </p:cNvPr>
          <p:cNvCxnSpPr/>
          <p:nvPr/>
        </p:nvCxnSpPr>
        <p:spPr>
          <a:xfrm>
            <a:off x="7551738" y="4856957"/>
            <a:ext cx="1127125" cy="850900"/>
          </a:xfrm>
          <a:prstGeom prst="bentConnector3">
            <a:avLst>
              <a:gd name="adj1" fmla="val 3079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866" name="TextBox 7">
            <a:extLst>
              <a:ext uri="{FF2B5EF4-FFF2-40B4-BE49-F238E27FC236}">
                <a16:creationId xmlns:a16="http://schemas.microsoft.com/office/drawing/2014/main" id="{D3E1FA59-216F-43EE-852B-09389243DA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3522" y="4470974"/>
            <a:ext cx="2055812" cy="584200"/>
          </a:xfrm>
          <a:prstGeom prst="rect">
            <a:avLst/>
          </a:prstGeom>
          <a:solidFill>
            <a:srgbClr val="2F5291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600" b="1">
                <a:latin typeface="WhitneyCondensed Semibold" pitchFamily="50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r>
              <a:rPr lang="en-US" altLang="en-US" dirty="0">
                <a:solidFill>
                  <a:schemeClr val="bg1"/>
                </a:solidFill>
              </a:rPr>
              <a:t>Predict causality of rejections</a:t>
            </a:r>
          </a:p>
        </p:txBody>
      </p:sp>
      <p:sp>
        <p:nvSpPr>
          <p:cNvPr id="78867" name="TextBox 8">
            <a:extLst>
              <a:ext uri="{FF2B5EF4-FFF2-40B4-BE49-F238E27FC236}">
                <a16:creationId xmlns:a16="http://schemas.microsoft.com/office/drawing/2014/main" id="{6CB7E876-4497-430C-9AD3-7B455F878B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2622" y="5220274"/>
            <a:ext cx="2190750" cy="584200"/>
          </a:xfrm>
          <a:prstGeom prst="rect">
            <a:avLst/>
          </a:prstGeom>
          <a:solidFill>
            <a:srgbClr val="2F5291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600" b="1">
                <a:solidFill>
                  <a:schemeClr val="bg1"/>
                </a:solidFill>
                <a:latin typeface="WhitneyCondensed Semibold" pitchFamily="50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r>
              <a:rPr lang="en-US" altLang="en-US" dirty="0"/>
              <a:t>Reactive to Proactive Decision making</a:t>
            </a:r>
          </a:p>
        </p:txBody>
      </p:sp>
      <p:sp>
        <p:nvSpPr>
          <p:cNvPr id="78868" name="TextBox 9">
            <a:extLst>
              <a:ext uri="{FF2B5EF4-FFF2-40B4-BE49-F238E27FC236}">
                <a16:creationId xmlns:a16="http://schemas.microsoft.com/office/drawing/2014/main" id="{8AD0E9FC-A70F-49C0-BC53-542D450A6A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29638" y="1831182"/>
            <a:ext cx="16049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latin typeface="WhitneyCondensed Semibold" pitchFamily="50" charset="0"/>
              </a:rPr>
              <a:t>Shrinking Pool  of experts</a:t>
            </a:r>
          </a:p>
        </p:txBody>
      </p:sp>
      <p:sp>
        <p:nvSpPr>
          <p:cNvPr id="78869" name="TextBox 10">
            <a:extLst>
              <a:ext uri="{FF2B5EF4-FFF2-40B4-BE49-F238E27FC236}">
                <a16:creationId xmlns:a16="http://schemas.microsoft.com/office/drawing/2014/main" id="{A1C19EE6-6DD8-4C81-B568-3D4C56ED9E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9476" y="2872582"/>
            <a:ext cx="20081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>
                <a:latin typeface="WhitneyCondensed Semibold" pitchFamily="50" charset="0"/>
              </a:rPr>
              <a:t>Non-annotated legacy of events</a:t>
            </a:r>
          </a:p>
        </p:txBody>
      </p:sp>
      <p:cxnSp>
        <p:nvCxnSpPr>
          <p:cNvPr id="31" name="Elbow Connector 30">
            <a:extLst>
              <a:ext uri="{FF2B5EF4-FFF2-40B4-BE49-F238E27FC236}">
                <a16:creationId xmlns:a16="http://schemas.microsoft.com/office/drawing/2014/main" id="{61871E3D-03C7-4E4F-8C53-40FABFE6204A}"/>
              </a:ext>
            </a:extLst>
          </p:cNvPr>
          <p:cNvCxnSpPr/>
          <p:nvPr/>
        </p:nvCxnSpPr>
        <p:spPr>
          <a:xfrm flipV="1">
            <a:off x="7548563" y="2105820"/>
            <a:ext cx="1008063" cy="68421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>
            <a:extLst>
              <a:ext uri="{FF2B5EF4-FFF2-40B4-BE49-F238E27FC236}">
                <a16:creationId xmlns:a16="http://schemas.microsoft.com/office/drawing/2014/main" id="{28F05635-FBC1-4D44-94C7-631400456C69}"/>
              </a:ext>
            </a:extLst>
          </p:cNvPr>
          <p:cNvCxnSpPr/>
          <p:nvPr/>
        </p:nvCxnSpPr>
        <p:spPr>
          <a:xfrm flipV="1">
            <a:off x="7586663" y="3091657"/>
            <a:ext cx="969963" cy="36988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>
            <a:extLst>
              <a:ext uri="{FF2B5EF4-FFF2-40B4-BE49-F238E27FC236}">
                <a16:creationId xmlns:a16="http://schemas.microsoft.com/office/drawing/2014/main" id="{BB851903-5E76-48B2-8FE1-989F8A58D766}"/>
              </a:ext>
            </a:extLst>
          </p:cNvPr>
          <p:cNvCxnSpPr/>
          <p:nvPr/>
        </p:nvCxnSpPr>
        <p:spPr>
          <a:xfrm rot="10800000">
            <a:off x="3295650" y="1427957"/>
            <a:ext cx="1054100" cy="88423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>
            <a:extLst>
              <a:ext uri="{FF2B5EF4-FFF2-40B4-BE49-F238E27FC236}">
                <a16:creationId xmlns:a16="http://schemas.microsoft.com/office/drawing/2014/main" id="{30F59B8B-D908-4FE5-A648-C577EBDF3C14}"/>
              </a:ext>
            </a:extLst>
          </p:cNvPr>
          <p:cNvCxnSpPr/>
          <p:nvPr/>
        </p:nvCxnSpPr>
        <p:spPr>
          <a:xfrm rot="10800000">
            <a:off x="3233738" y="3129758"/>
            <a:ext cx="1116013" cy="37941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874" name="TextBox 42">
            <a:extLst>
              <a:ext uri="{FF2B5EF4-FFF2-40B4-BE49-F238E27FC236}">
                <a16:creationId xmlns:a16="http://schemas.microsoft.com/office/drawing/2014/main" id="{FD7D2EA5-AFC4-4584-A824-E9B4BA4E4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2887" y="3883127"/>
            <a:ext cx="1628775" cy="584200"/>
          </a:xfrm>
          <a:prstGeom prst="rect">
            <a:avLst/>
          </a:prstGeom>
          <a:solidFill>
            <a:srgbClr val="2F5291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600" b="1">
                <a:solidFill>
                  <a:schemeClr val="bg1"/>
                </a:solidFill>
                <a:latin typeface="WhitneyCondensed Semibold" pitchFamily="50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r>
              <a:rPr lang="en-US" altLang="en-US" dirty="0"/>
              <a:t>Un-validated for accuracy, frequency</a:t>
            </a:r>
          </a:p>
        </p:txBody>
      </p:sp>
      <p:sp>
        <p:nvSpPr>
          <p:cNvPr id="78875" name="TextBox 43">
            <a:extLst>
              <a:ext uri="{FF2B5EF4-FFF2-40B4-BE49-F238E27FC236}">
                <a16:creationId xmlns:a16="http://schemas.microsoft.com/office/drawing/2014/main" id="{A63185D9-EF8E-4BA5-B313-57BE4E6F7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6537" y="4682049"/>
            <a:ext cx="1733550" cy="584200"/>
          </a:xfrm>
          <a:prstGeom prst="rect">
            <a:avLst/>
          </a:prstGeom>
          <a:solidFill>
            <a:srgbClr val="2F5291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600" b="1">
                <a:solidFill>
                  <a:schemeClr val="bg1"/>
                </a:solidFill>
                <a:latin typeface="WhitneyCondensed Semibold" pitchFamily="50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r>
              <a:rPr lang="en-US" altLang="en-US" dirty="0"/>
              <a:t>Un-correlated to rejections</a:t>
            </a:r>
          </a:p>
        </p:txBody>
      </p:sp>
      <p:cxnSp>
        <p:nvCxnSpPr>
          <p:cNvPr id="45" name="Elbow Connector 44">
            <a:extLst>
              <a:ext uri="{FF2B5EF4-FFF2-40B4-BE49-F238E27FC236}">
                <a16:creationId xmlns:a16="http://schemas.microsoft.com/office/drawing/2014/main" id="{24C74003-C091-447E-B511-B5B6B0C4EDD9}"/>
              </a:ext>
            </a:extLst>
          </p:cNvPr>
          <p:cNvCxnSpPr>
            <a:stCxn id="22" idx="1"/>
          </p:cNvCxnSpPr>
          <p:nvPr/>
        </p:nvCxnSpPr>
        <p:spPr>
          <a:xfrm rot="10800000">
            <a:off x="3254376" y="2429671"/>
            <a:ext cx="1095375" cy="63817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877" name="TextBox 54">
            <a:extLst>
              <a:ext uri="{FF2B5EF4-FFF2-40B4-BE49-F238E27FC236}">
                <a16:creationId xmlns:a16="http://schemas.microsoft.com/office/drawing/2014/main" id="{419E344C-8827-4C61-A681-AEA974E9F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6537" y="5485117"/>
            <a:ext cx="1593079" cy="338138"/>
          </a:xfrm>
          <a:prstGeom prst="rect">
            <a:avLst/>
          </a:prstGeom>
          <a:solidFill>
            <a:srgbClr val="2F5291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1600" b="1">
                <a:solidFill>
                  <a:schemeClr val="bg1"/>
                </a:solidFill>
                <a:latin typeface="WhitneyCondensed Semibold" pitchFamily="50" charset="0"/>
              </a:defRPr>
            </a:lvl1pPr>
            <a:lvl2pPr marL="742950" indent="-285750">
              <a:defRPr>
                <a:latin typeface="Calibri" panose="020F0502020204030204" pitchFamily="34" charset="0"/>
              </a:defRPr>
            </a:lvl2pPr>
            <a:lvl3pPr marL="1143000" indent="-228600">
              <a:defRPr>
                <a:latin typeface="Calibri" panose="020F0502020204030204" pitchFamily="34" charset="0"/>
              </a:defRPr>
            </a:lvl3pPr>
            <a:lvl4pPr marL="1600200" indent="-228600">
              <a:defRPr>
                <a:latin typeface="Calibri" panose="020F0502020204030204" pitchFamily="34" charset="0"/>
              </a:defRPr>
            </a:lvl4pPr>
            <a:lvl5pPr marL="2057400" indent="-228600"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r>
              <a:rPr lang="en-US" altLang="en-US" dirty="0"/>
              <a:t>Multiple pockets</a:t>
            </a:r>
          </a:p>
        </p:txBody>
      </p:sp>
      <p:cxnSp>
        <p:nvCxnSpPr>
          <p:cNvPr id="66" name="Elbow Connector 65">
            <a:extLst>
              <a:ext uri="{FF2B5EF4-FFF2-40B4-BE49-F238E27FC236}">
                <a16:creationId xmlns:a16="http://schemas.microsoft.com/office/drawing/2014/main" id="{1C2A46CF-9C0B-4A91-AD23-A226E6EF6A21}"/>
              </a:ext>
            </a:extLst>
          </p:cNvPr>
          <p:cNvCxnSpPr/>
          <p:nvPr/>
        </p:nvCxnSpPr>
        <p:spPr>
          <a:xfrm rot="10800000" flipV="1">
            <a:off x="3343275" y="4569621"/>
            <a:ext cx="977900" cy="44767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lbow Connector 66">
            <a:extLst>
              <a:ext uri="{FF2B5EF4-FFF2-40B4-BE49-F238E27FC236}">
                <a16:creationId xmlns:a16="http://schemas.microsoft.com/office/drawing/2014/main" id="{B3D608EC-4513-4E48-82DD-497B356BEE0D}"/>
              </a:ext>
            </a:extLst>
          </p:cNvPr>
          <p:cNvCxnSpPr/>
          <p:nvPr/>
        </p:nvCxnSpPr>
        <p:spPr>
          <a:xfrm rot="10800000" flipV="1">
            <a:off x="3375025" y="5171283"/>
            <a:ext cx="914400" cy="66357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880" name="TextBox 79">
            <a:extLst>
              <a:ext uri="{FF2B5EF4-FFF2-40B4-BE49-F238E27FC236}">
                <a16:creationId xmlns:a16="http://schemas.microsoft.com/office/drawing/2014/main" id="{04912B3A-3F90-4B16-A4EC-3C15AF170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5735" y="1222884"/>
            <a:ext cx="12680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>
                <a:latin typeface="WhitneyCondensed Semibold" pitchFamily="50" charset="0"/>
                <a:ea typeface="WhitneyCondensed Semibold" pitchFamily="50" charset="0"/>
                <a:cs typeface="WhitneyCondensed Semibold" pitchFamily="50" charset="0"/>
              </a:rPr>
              <a:t>Varying Product mix</a:t>
            </a:r>
          </a:p>
        </p:txBody>
      </p:sp>
      <p:sp>
        <p:nvSpPr>
          <p:cNvPr id="78881" name="TextBox 80">
            <a:extLst>
              <a:ext uri="{FF2B5EF4-FFF2-40B4-BE49-F238E27FC236}">
                <a16:creationId xmlns:a16="http://schemas.microsoft.com/office/drawing/2014/main" id="{4E4BF863-6585-4202-A8C4-73D96DA29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1984" y="2071257"/>
            <a:ext cx="1733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 dirty="0">
                <a:latin typeface="WhitneyCondensed Semibold" pitchFamily="50" charset="0"/>
              </a:rPr>
              <a:t>Varying Sand to Metal ratio</a:t>
            </a:r>
          </a:p>
        </p:txBody>
      </p:sp>
      <p:sp>
        <p:nvSpPr>
          <p:cNvPr id="78882" name="TextBox 81">
            <a:extLst>
              <a:ext uri="{FF2B5EF4-FFF2-40B4-BE49-F238E27FC236}">
                <a16:creationId xmlns:a16="http://schemas.microsoft.com/office/drawing/2014/main" id="{CB9FFFED-740B-4D42-AD93-1B3505630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9849" y="2735855"/>
            <a:ext cx="20351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1600" b="1">
                <a:latin typeface="WhitneyCondensed Semibold" pitchFamily="50" charset="0"/>
              </a:rPr>
              <a:t>Lack of return sand estimation</a:t>
            </a:r>
          </a:p>
        </p:txBody>
      </p:sp>
      <p:cxnSp>
        <p:nvCxnSpPr>
          <p:cNvPr id="84" name="Elbow Connector 83">
            <a:extLst>
              <a:ext uri="{FF2B5EF4-FFF2-40B4-BE49-F238E27FC236}">
                <a16:creationId xmlns:a16="http://schemas.microsoft.com/office/drawing/2014/main" id="{879FD206-F0B3-4672-AF49-70C3FB445887}"/>
              </a:ext>
            </a:extLst>
          </p:cNvPr>
          <p:cNvCxnSpPr/>
          <p:nvPr/>
        </p:nvCxnSpPr>
        <p:spPr>
          <a:xfrm rot="10800000" flipV="1">
            <a:off x="3343275" y="4093370"/>
            <a:ext cx="963612" cy="1778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Elbow Connector 93">
            <a:extLst>
              <a:ext uri="{FF2B5EF4-FFF2-40B4-BE49-F238E27FC236}">
                <a16:creationId xmlns:a16="http://schemas.microsoft.com/office/drawing/2014/main" id="{461EF165-17C7-452E-A85D-224A7BBC449D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772549" y="1239443"/>
            <a:ext cx="2089943" cy="1690686"/>
          </a:xfrm>
          <a:prstGeom prst="bentConnector3">
            <a:avLst>
              <a:gd name="adj1" fmla="val 50000"/>
            </a:avLst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5C217016-E710-49A3-AE8A-F5ABADD0649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223034" y="4793459"/>
            <a:ext cx="968966" cy="1231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">
            <a:extLst>
              <a:ext uri="{FF2B5EF4-FFF2-40B4-BE49-F238E27FC236}">
                <a16:creationId xmlns:a16="http://schemas.microsoft.com/office/drawing/2014/main" id="{1B34E303-6E89-4877-9307-34E9B7CE9E05}"/>
              </a:ext>
            </a:extLst>
          </p:cNvPr>
          <p:cNvSpPr txBox="1"/>
          <p:nvPr/>
        </p:nvSpPr>
        <p:spPr>
          <a:xfrm>
            <a:off x="226296" y="1384482"/>
            <a:ext cx="7122539" cy="4021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4313" indent="-214313">
              <a:lnSpc>
                <a:spcPct val="150000"/>
              </a:lnSpc>
              <a:spcAft>
                <a:spcPts val="450"/>
              </a:spcAft>
            </a:pPr>
            <a:r>
              <a:rPr lang="en-IN" sz="2400" b="1" dirty="0">
                <a:solidFill>
                  <a:srgbClr val="E41F37"/>
                </a:solidFill>
                <a:latin typeface="WhitneyCondensed Semibold" charset="0"/>
                <a:ea typeface="WhitneyCondensed Semibold" charset="0"/>
                <a:cs typeface="WhitneyCondensed Semibold" charset="0"/>
              </a:rPr>
              <a:t>§</a:t>
            </a:r>
            <a:r>
              <a:rPr lang="en-IN" sz="2400" b="1" dirty="0">
                <a:solidFill>
                  <a:srgbClr val="FF0000"/>
                </a:solidFill>
                <a:latin typeface="WhitneyCondensed Semibold" charset="0"/>
                <a:ea typeface="WhitneyCondensed Semibold" charset="0"/>
                <a:cs typeface="WhitneyCondensed Semibold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WhitneyCondensed Semibold" charset="0"/>
                <a:ea typeface="WhitneyCondensed Semibold" charset="0"/>
                <a:cs typeface="WhitneyCondensed Semibold" charset="0"/>
              </a:rPr>
              <a:t>To </a:t>
            </a:r>
            <a:r>
              <a:rPr lang="en-US" sz="2400" b="1" dirty="0">
                <a:solidFill>
                  <a:srgbClr val="E41F37"/>
                </a:solidFill>
                <a:latin typeface="WhitneyCondensed Semibold" charset="0"/>
                <a:ea typeface="WhitneyCondensed Semibold" charset="0"/>
                <a:cs typeface="WhitneyCondensed Semibold" charset="0"/>
              </a:rPr>
              <a:t>graduate from reactive</a:t>
            </a:r>
            <a:r>
              <a:rPr lang="en-US" sz="2400" b="1" dirty="0">
                <a:solidFill>
                  <a:srgbClr val="FF0000"/>
                </a:solidFill>
                <a:latin typeface="WhitneyCondensed Semibold" charset="0"/>
                <a:ea typeface="WhitneyCondensed Semibold" charset="0"/>
                <a:cs typeface="WhitneyCondensed Semibold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WhitneyCondensed Semibold" charset="0"/>
                <a:ea typeface="WhitneyCondensed Semibold" charset="0"/>
                <a:cs typeface="WhitneyCondensed Semibold" charset="0"/>
              </a:rPr>
              <a:t>decision making </a:t>
            </a:r>
          </a:p>
          <a:p>
            <a:pPr marL="214313" indent="-214313">
              <a:spcAft>
                <a:spcPts val="450"/>
              </a:spcAft>
            </a:pPr>
            <a:r>
              <a:rPr lang="en-US" b="1" dirty="0">
                <a:solidFill>
                  <a:prstClr val="black"/>
                </a:solidFill>
                <a:latin typeface="WhitneyCondensed Semibold" charset="0"/>
                <a:ea typeface="WhitneyCondensed Semibold" charset="0"/>
                <a:cs typeface="WhitneyCondensed Semibold" charset="0"/>
              </a:rPr>
              <a:t>		</a:t>
            </a:r>
            <a:r>
              <a:rPr lang="en-US" dirty="0">
                <a:latin typeface="WhitneyCondensed Book" charset="0"/>
                <a:ea typeface="WhitneyCondensed Book" charset="0"/>
                <a:cs typeface="WhitneyCondensed Book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by predicting the Highest Influencing sand properties for rejections of the day</a:t>
            </a:r>
            <a:endParaRPr lang="en-US" dirty="0">
              <a:latin typeface="WhitneyCondensed Book" charset="0"/>
              <a:ea typeface="WhitneyCondensed Book" charset="0"/>
              <a:cs typeface="WhitneyCondensed Book" charset="0"/>
            </a:endParaRPr>
          </a:p>
          <a:p>
            <a:pPr marL="214313" indent="-214313">
              <a:spcAft>
                <a:spcPts val="450"/>
              </a:spcAft>
            </a:pPr>
            <a:r>
              <a:rPr lang="en-IN" sz="2400" b="1" dirty="0">
                <a:solidFill>
                  <a:srgbClr val="E41F37"/>
                </a:solidFill>
                <a:latin typeface="WhitneyCondensed Semibold" charset="0"/>
                <a:ea typeface="WhitneyCondensed Semibold" charset="0"/>
                <a:cs typeface="WhitneyCondensed Semibold" charset="0"/>
              </a:rPr>
              <a:t>§</a:t>
            </a:r>
            <a:r>
              <a:rPr lang="en-IN" sz="2400" b="1" dirty="0">
                <a:solidFill>
                  <a:srgbClr val="FF0000"/>
                </a:solidFill>
                <a:latin typeface="WhitneyCondensed Semibold" charset="0"/>
                <a:ea typeface="WhitneyCondensed Semibold" charset="0"/>
                <a:cs typeface="WhitneyCondensed Semibold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WhitneyCondensed Semibold" charset="0"/>
                <a:ea typeface="WhitneyCondensed Semibold" charset="0"/>
                <a:cs typeface="WhitneyCondensed Semibold" charset="0"/>
              </a:rPr>
              <a:t>To move towards </a:t>
            </a:r>
            <a:r>
              <a:rPr lang="en-US" sz="2400" b="1" dirty="0">
                <a:solidFill>
                  <a:srgbClr val="E41F37"/>
                </a:solidFill>
                <a:latin typeface="WhitneyCondensed Semibold" charset="0"/>
                <a:ea typeface="WhitneyCondensed Semibold" charset="0"/>
                <a:cs typeface="WhitneyCondensed Semibold" charset="0"/>
              </a:rPr>
              <a:t>‘dose-by-need’, </a:t>
            </a:r>
            <a:r>
              <a:rPr lang="en-US" sz="2400" b="1" dirty="0">
                <a:solidFill>
                  <a:prstClr val="black"/>
                </a:solidFill>
                <a:latin typeface="WhitneyCondensed Semibold" charset="0"/>
                <a:ea typeface="WhitneyCondensed Semibold" charset="0"/>
                <a:cs typeface="WhitneyCondensed Semibold" charset="0"/>
              </a:rPr>
              <a:t>variable additions of additives. </a:t>
            </a:r>
          </a:p>
          <a:p>
            <a:pPr marL="214313" indent="-214313">
              <a:spcAft>
                <a:spcPts val="450"/>
              </a:spcAft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WhitneyCondensed Semibold" charset="0"/>
                <a:ea typeface="WhitneyCondensed Semibold" charset="0"/>
                <a:cs typeface="WhitneyCondensed Semibold" charset="0"/>
              </a:rPr>
              <a:t>		</a:t>
            </a:r>
            <a:r>
              <a:rPr lang="en-US" dirty="0">
                <a:latin typeface="WhitneyCondensed Book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Prevent overdosing / under-dosing the system sand. Optimizing consumption</a:t>
            </a:r>
            <a:endParaRPr lang="en-IN" dirty="0">
              <a:latin typeface="WhitneyCondensed Book" charset="0"/>
            </a:endParaRPr>
          </a:p>
          <a:p>
            <a:pPr marL="214313" indent="-214313">
              <a:spcAft>
                <a:spcPts val="450"/>
              </a:spcAft>
            </a:pPr>
            <a:r>
              <a:rPr lang="en-IN" sz="2400" b="1" dirty="0">
                <a:solidFill>
                  <a:srgbClr val="E41F37"/>
                </a:solidFill>
                <a:latin typeface="WhitneyCondensed Semibold" charset="0"/>
                <a:ea typeface="WhitneyCondensed Semibold" charset="0"/>
                <a:cs typeface="WhitneyCondensed Semibold" charset="0"/>
              </a:rPr>
              <a:t>§ </a:t>
            </a:r>
            <a:r>
              <a:rPr lang="en-US" sz="2400" b="1" dirty="0">
                <a:solidFill>
                  <a:prstClr val="black"/>
                </a:solidFill>
                <a:latin typeface="WhitneyCondensed Semibold" charset="0"/>
                <a:ea typeface="WhitneyCondensed Semibold" charset="0"/>
                <a:cs typeface="WhitneyCondensed Semibold" charset="0"/>
              </a:rPr>
              <a:t>To move towards </a:t>
            </a:r>
            <a:r>
              <a:rPr lang="en-US" sz="2400" b="1" dirty="0">
                <a:solidFill>
                  <a:srgbClr val="E41F37"/>
                </a:solidFill>
                <a:latin typeface="WhitneyCondensed Semibold" charset="0"/>
                <a:ea typeface="WhitneyCondensed Semibold" charset="0"/>
                <a:cs typeface="WhitneyCondensed Semibold" charset="0"/>
              </a:rPr>
              <a:t>dynamic process consistency: </a:t>
            </a:r>
          </a:p>
          <a:p>
            <a:pPr marL="214313" indent="-214313">
              <a:spcAft>
                <a:spcPts val="450"/>
              </a:spcAft>
            </a:pPr>
            <a:r>
              <a:rPr lang="en-US" sz="2400" b="1" dirty="0">
                <a:solidFill>
                  <a:srgbClr val="FF0000"/>
                </a:solidFill>
                <a:latin typeface="WhitneyCondensed Semibold" charset="0"/>
                <a:ea typeface="WhitneyCondensed Semibold" charset="0"/>
                <a:cs typeface="WhitneyCondensed Semibold" charset="0"/>
              </a:rPr>
              <a:t>		</a:t>
            </a:r>
            <a:r>
              <a:rPr lang="en-US" dirty="0">
                <a:latin typeface="WhitneyCondensed Book" charset="0"/>
                <a:ea typeface="WhitneyCondensed Book" charset="0"/>
                <a:cs typeface="WhitneyCondensed Book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by predicting and then optimizing the optimal target sand properties </a:t>
            </a:r>
            <a:endParaRPr lang="en-US" sz="1600" dirty="0">
              <a:latin typeface="WhitneyCondensed Book" charset="0"/>
              <a:ea typeface="WhitneyCondensed Book" charset="0"/>
              <a:cs typeface="WhitneyCondensed Book" charset="0"/>
            </a:endParaRPr>
          </a:p>
          <a:p>
            <a:pPr marL="214313" indent="-214313">
              <a:spcAft>
                <a:spcPts val="450"/>
              </a:spcAft>
            </a:pPr>
            <a:r>
              <a:rPr lang="en-IN" sz="2400" b="1" dirty="0">
                <a:solidFill>
                  <a:srgbClr val="E41F37"/>
                </a:solidFill>
                <a:latin typeface="WhitneyCondensed Semibold" charset="0"/>
                <a:ea typeface="WhitneyCondensed Semibold" charset="0"/>
                <a:cs typeface="WhitneyCondensed Semibold" charset="0"/>
              </a:rPr>
              <a:t>§</a:t>
            </a:r>
            <a:r>
              <a:rPr lang="en-IN" sz="2400" b="1" dirty="0">
                <a:solidFill>
                  <a:srgbClr val="FF0000"/>
                </a:solidFill>
                <a:latin typeface="WhitneyCondensed Semibold" charset="0"/>
                <a:ea typeface="WhitneyCondensed Semibold" charset="0"/>
                <a:cs typeface="WhitneyCondensed Semibold" charset="0"/>
              </a:rPr>
              <a:t> </a:t>
            </a:r>
            <a:r>
              <a:rPr lang="en-IN" sz="2400" b="1" dirty="0">
                <a:solidFill>
                  <a:prstClr val="black"/>
                </a:solidFill>
                <a:latin typeface="WhitneyCondensed Semibold" charset="0"/>
                <a:ea typeface="WhitneyCondensed Semibold" charset="0"/>
                <a:cs typeface="WhitneyCondensed Semibold" charset="0"/>
              </a:rPr>
              <a:t>To</a:t>
            </a:r>
            <a:r>
              <a:rPr lang="en-IN" sz="2400" b="1" dirty="0">
                <a:solidFill>
                  <a:srgbClr val="FF0000"/>
                </a:solidFill>
                <a:latin typeface="WhitneyCondensed Semibold" charset="0"/>
                <a:ea typeface="WhitneyCondensed Semibold" charset="0"/>
                <a:cs typeface="WhitneyCondensed Semibold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WhitneyCondensed Semibold" charset="0"/>
                <a:ea typeface="WhitneyCondensed Semibold" charset="0"/>
                <a:cs typeface="WhitneyCondensed Semibold" charset="0"/>
              </a:rPr>
              <a:t>control and </a:t>
            </a:r>
            <a:r>
              <a:rPr lang="en-US" sz="2400" b="1" dirty="0">
                <a:solidFill>
                  <a:srgbClr val="E41F37"/>
                </a:solidFill>
                <a:latin typeface="WhitneyCondensed Semibold" charset="0"/>
                <a:ea typeface="WhitneyCondensed Semibold" charset="0"/>
                <a:cs typeface="WhitneyCondensed Semibold" charset="0"/>
              </a:rPr>
              <a:t>reduce rejections </a:t>
            </a:r>
          </a:p>
          <a:p>
            <a:pPr marL="214313" indent="-214313">
              <a:spcAft>
                <a:spcPts val="450"/>
              </a:spcAft>
            </a:pPr>
            <a:r>
              <a:rPr lang="en-US" sz="2400" b="1" dirty="0">
                <a:solidFill>
                  <a:prstClr val="black"/>
                </a:solidFill>
                <a:latin typeface="WhitneyCondensed Semibold" charset="0"/>
                <a:ea typeface="WhitneyCondensed Semibold" charset="0"/>
                <a:cs typeface="WhitneyCondensed Semibold" charset="0"/>
              </a:rPr>
              <a:t>		</a:t>
            </a:r>
            <a:r>
              <a:rPr lang="en-US" dirty="0">
                <a:latin typeface="WhitneyCondensed Book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By achieving a Dynamically Stable Operational state of the molding process</a:t>
            </a:r>
            <a:endParaRPr lang="en-US" dirty="0">
              <a:latin typeface="WhitneyCondensed Book" charset="0"/>
            </a:endParaRPr>
          </a:p>
          <a:p>
            <a:pPr>
              <a:spcAft>
                <a:spcPts val="450"/>
              </a:spcAft>
            </a:pPr>
            <a:endParaRPr lang="en-US" sz="2400" b="1" dirty="0">
              <a:solidFill>
                <a:prstClr val="black"/>
              </a:solidFill>
              <a:latin typeface="WhitneyCondensed Semibold" charset="0"/>
              <a:ea typeface="WhitneyCondensed Semibold" charset="0"/>
              <a:cs typeface="WhitneyCondensed Semibold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6211A28-987B-49B5-9FCA-D89610E21661}"/>
              </a:ext>
            </a:extLst>
          </p:cNvPr>
          <p:cNvSpPr/>
          <p:nvPr/>
        </p:nvSpPr>
        <p:spPr>
          <a:xfrm>
            <a:off x="3141601" y="186420"/>
            <a:ext cx="5908797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dirty="0">
                <a:latin typeface="WhitneyCondensed Semibold" pitchFamily="50" charset="0"/>
              </a:rPr>
              <a:t> </a:t>
            </a:r>
            <a:r>
              <a:rPr lang="en-US" sz="2400" dirty="0">
                <a:latin typeface="WhitneyCondensed Semibold" pitchFamily="50" charset="0"/>
              </a:rPr>
              <a:t>Motivation for</a:t>
            </a:r>
            <a:r>
              <a:rPr lang="en-US" sz="4050" dirty="0">
                <a:latin typeface="WhitneyCondensed Semibold" pitchFamily="50" charset="0"/>
              </a:rPr>
              <a:t> </a:t>
            </a:r>
            <a:r>
              <a:rPr lang="en-US" sz="3300" dirty="0">
                <a:solidFill>
                  <a:srgbClr val="E41F37"/>
                </a:solidFill>
                <a:latin typeface="WhitneyCondensed Semibold" pitchFamily="50" charset="0"/>
              </a:rPr>
              <a:t>Data Analytics </a:t>
            </a:r>
            <a:r>
              <a:rPr lang="en-US" sz="2400" dirty="0">
                <a:latin typeface="WhitneyCondensed Semibold" pitchFamily="50" charset="0"/>
              </a:rPr>
              <a:t>Decision Support </a:t>
            </a:r>
            <a:endParaRPr lang="en-US" sz="2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ED3A5B1-7BB1-4B90-8439-1D4D419F5B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414"/>
          <a:stretch/>
        </p:blipFill>
        <p:spPr>
          <a:xfrm>
            <a:off x="1927968" y="88115"/>
            <a:ext cx="1018432" cy="912192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32C8CB02-840C-4C9F-A415-41EF647C22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9906708"/>
              </p:ext>
            </p:extLst>
          </p:nvPr>
        </p:nvGraphicFramePr>
        <p:xfrm>
          <a:off x="6677527" y="1258040"/>
          <a:ext cx="6016368" cy="3366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17758E1-B860-4DC1-BAAD-B524E270491A}"/>
              </a:ext>
            </a:extLst>
          </p:cNvPr>
          <p:cNvSpPr txBox="1"/>
          <p:nvPr/>
        </p:nvSpPr>
        <p:spPr>
          <a:xfrm>
            <a:off x="8732084" y="4872702"/>
            <a:ext cx="1907253" cy="584775"/>
          </a:xfrm>
          <a:prstGeom prst="rect">
            <a:avLst/>
          </a:prstGeom>
          <a:solidFill>
            <a:srgbClr val="3259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defRPr sz="1600" b="1">
                <a:latin typeface="WhitneyCondensed Book" pitchFamily="50" charset="0"/>
              </a:defRPr>
            </a:lvl1pPr>
          </a:lstStyle>
          <a:p>
            <a:r>
              <a:rPr lang="en-US" dirty="0"/>
              <a:t>Profit by Process Optimization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11C28AC1-7A0C-44FC-A442-C246032D936D}"/>
              </a:ext>
            </a:extLst>
          </p:cNvPr>
          <p:cNvSpPr/>
          <p:nvPr/>
        </p:nvSpPr>
        <p:spPr>
          <a:xfrm>
            <a:off x="7469951" y="3808415"/>
            <a:ext cx="1601708" cy="797931"/>
          </a:xfrm>
          <a:prstGeom prst="rightArrow">
            <a:avLst>
              <a:gd name="adj1" fmla="val 71156"/>
              <a:gd name="adj2" fmla="val 50000"/>
            </a:avLst>
          </a:prstGeom>
          <a:solidFill>
            <a:srgbClr val="3259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WhitneyCondensed Book" pitchFamily="50" charset="0"/>
              </a:rPr>
              <a:t>Foundry Data Analytics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7D37919-B651-4597-A46E-3CC7E108199E}"/>
              </a:ext>
            </a:extLst>
          </p:cNvPr>
          <p:cNvSpPr/>
          <p:nvPr/>
        </p:nvSpPr>
        <p:spPr>
          <a:xfrm flipH="1">
            <a:off x="10262482" y="3808414"/>
            <a:ext cx="1585196" cy="797931"/>
          </a:xfrm>
          <a:prstGeom prst="rightArrow">
            <a:avLst>
              <a:gd name="adj1" fmla="val 64104"/>
              <a:gd name="adj2" fmla="val 50000"/>
            </a:avLst>
          </a:prstGeom>
          <a:solidFill>
            <a:srgbClr val="3259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WhitneyCondensed Book" pitchFamily="50" charset="0"/>
              </a:rPr>
              <a:t>Cloud Computing</a:t>
            </a:r>
          </a:p>
        </p:txBody>
      </p:sp>
    </p:spTree>
    <p:extLst>
      <p:ext uri="{BB962C8B-B14F-4D97-AF65-F5344CB8AC3E}">
        <p14:creationId xmlns:p14="http://schemas.microsoft.com/office/powerpoint/2010/main" val="1952472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9D4001-4500-43D0-BD79-B77D8B11B22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1607" y="136036"/>
            <a:ext cx="2828925" cy="16097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9C6A3A5-E193-48FF-BE33-B4072E5D2FA1}"/>
              </a:ext>
            </a:extLst>
          </p:cNvPr>
          <p:cNvSpPr/>
          <p:nvPr/>
        </p:nvSpPr>
        <p:spPr>
          <a:xfrm>
            <a:off x="1977987" y="3266626"/>
            <a:ext cx="325672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b="1" dirty="0">
                <a:latin typeface="WhitneyCondensed Book" pitchFamily="50" charset="0"/>
              </a:rPr>
              <a:t>Absence of meaningful and authentic data 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b="1" dirty="0">
                <a:latin typeface="WhitneyCondensed Book" pitchFamily="50" charset="0"/>
              </a:rPr>
              <a:t>Different degrees of variability in different sand properties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b="1" dirty="0">
                <a:latin typeface="WhitneyCondensed Book" pitchFamily="50" charset="0"/>
              </a:rPr>
              <a:t>Challenge in maintaining the optimal range of sand properties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9E2D2C-1F97-4121-B7F4-B4EEC89E96B9}"/>
              </a:ext>
            </a:extLst>
          </p:cNvPr>
          <p:cNvSpPr/>
          <p:nvPr/>
        </p:nvSpPr>
        <p:spPr>
          <a:xfrm>
            <a:off x="6712226" y="3266627"/>
            <a:ext cx="371193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b="1" dirty="0">
                <a:latin typeface="WhitneyCondensed Book" pitchFamily="50" charset="0"/>
              </a:rPr>
              <a:t>Right Data at right time and at right frequency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b="1" dirty="0">
                <a:latin typeface="WhitneyCondensed Book" pitchFamily="50" charset="0"/>
              </a:rPr>
              <a:t>Data capturing Frequency of sand properties depending on their variability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b="1" dirty="0">
                <a:latin typeface="WhitneyCondensed Book" pitchFamily="50" charset="0"/>
              </a:rPr>
              <a:t>Sand Data Correlated to Casting Rejections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850721-697C-48C9-9348-E226568D3717}"/>
              </a:ext>
            </a:extLst>
          </p:cNvPr>
          <p:cNvSpPr txBox="1"/>
          <p:nvPr/>
        </p:nvSpPr>
        <p:spPr>
          <a:xfrm>
            <a:off x="3291902" y="2493058"/>
            <a:ext cx="1345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rgbClr val="E41F37"/>
                </a:solidFill>
                <a:latin typeface="WhitneyCondensed Semibold" pitchFamily="50" charset="0"/>
              </a:rPr>
              <a:t>ISSUES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B0D56E-E73E-4A11-97B1-4122D4A5330A}"/>
              </a:ext>
            </a:extLst>
          </p:cNvPr>
          <p:cNvSpPr txBox="1"/>
          <p:nvPr/>
        </p:nvSpPr>
        <p:spPr>
          <a:xfrm>
            <a:off x="7731055" y="2493058"/>
            <a:ext cx="2005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u="sng">
                <a:solidFill>
                  <a:srgbClr val="E41F37"/>
                </a:solidFill>
                <a:latin typeface="WhitneyCondensed Semibold" pitchFamily="50" charset="0"/>
              </a:defRPr>
            </a:lvl1pPr>
          </a:lstStyle>
          <a:p>
            <a:r>
              <a:rPr lang="en-US" dirty="0"/>
              <a:t>REQUIREMENTS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C3E030-8FA8-4329-B8C3-07DAC8F88088}"/>
              </a:ext>
            </a:extLst>
          </p:cNvPr>
          <p:cNvSpPr/>
          <p:nvPr/>
        </p:nvSpPr>
        <p:spPr>
          <a:xfrm>
            <a:off x="3214138" y="512422"/>
            <a:ext cx="5763723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WhitneyCondensed Semibold" pitchFamily="50" charset="0"/>
              </a:rPr>
              <a:t>Challenges in  </a:t>
            </a:r>
            <a:r>
              <a:rPr lang="en-US" sz="3300" dirty="0">
                <a:solidFill>
                  <a:srgbClr val="E41F37"/>
                </a:solidFill>
                <a:latin typeface="WhitneyCondensed Semibold" pitchFamily="50" charset="0"/>
              </a:rPr>
              <a:t>Data Analytics </a:t>
            </a:r>
            <a:r>
              <a:rPr lang="en-US" sz="2400" dirty="0">
                <a:latin typeface="WhitneyCondensed Semibold" pitchFamily="50" charset="0"/>
              </a:rPr>
              <a:t>based </a:t>
            </a:r>
          </a:p>
          <a:p>
            <a:pPr algn="ctr"/>
            <a:r>
              <a:rPr lang="en-US" sz="2400" dirty="0">
                <a:latin typeface="WhitneyCondensed Semibold" pitchFamily="50" charset="0"/>
              </a:rPr>
              <a:t>System optimization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5C8FFBCE-A99F-4E3F-824E-9002F8897E4E}"/>
              </a:ext>
            </a:extLst>
          </p:cNvPr>
          <p:cNvSpPr/>
          <p:nvPr/>
        </p:nvSpPr>
        <p:spPr>
          <a:xfrm>
            <a:off x="5367233" y="3404379"/>
            <a:ext cx="787791" cy="1969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802F2103-EBA8-4336-96F1-B3F553024B7F}"/>
              </a:ext>
            </a:extLst>
          </p:cNvPr>
          <p:cNvSpPr/>
          <p:nvPr/>
        </p:nvSpPr>
        <p:spPr>
          <a:xfrm>
            <a:off x="5366011" y="4100729"/>
            <a:ext cx="787791" cy="1969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051AD215-8D13-462D-A9FF-1D21389AC962}"/>
              </a:ext>
            </a:extLst>
          </p:cNvPr>
          <p:cNvSpPr/>
          <p:nvPr/>
        </p:nvSpPr>
        <p:spPr>
          <a:xfrm>
            <a:off x="5347478" y="4797079"/>
            <a:ext cx="787791" cy="1969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2A9445C-D733-4937-8AA7-61E6538438F3}"/>
              </a:ext>
            </a:extLst>
          </p:cNvPr>
          <p:cNvSpPr/>
          <p:nvPr/>
        </p:nvSpPr>
        <p:spPr>
          <a:xfrm>
            <a:off x="1021384" y="376532"/>
            <a:ext cx="1913206" cy="1055077"/>
          </a:xfrm>
          <a:custGeom>
            <a:avLst/>
            <a:gdLst>
              <a:gd name="connsiteX0" fmla="*/ 0 w 1913206"/>
              <a:gd name="connsiteY0" fmla="*/ 225083 h 1055077"/>
              <a:gd name="connsiteX1" fmla="*/ 1125416 w 1913206"/>
              <a:gd name="connsiteY1" fmla="*/ 225083 h 1055077"/>
              <a:gd name="connsiteX2" fmla="*/ 1125416 w 1913206"/>
              <a:gd name="connsiteY2" fmla="*/ 0 h 1055077"/>
              <a:gd name="connsiteX3" fmla="*/ 1913206 w 1913206"/>
              <a:gd name="connsiteY3" fmla="*/ 548640 h 1055077"/>
              <a:gd name="connsiteX4" fmla="*/ 1097280 w 1913206"/>
              <a:gd name="connsiteY4" fmla="*/ 1055077 h 1055077"/>
              <a:gd name="connsiteX5" fmla="*/ 1069145 w 1913206"/>
              <a:gd name="connsiteY5" fmla="*/ 801859 h 1055077"/>
              <a:gd name="connsiteX6" fmla="*/ 14068 w 1913206"/>
              <a:gd name="connsiteY6" fmla="*/ 801859 h 1055077"/>
              <a:gd name="connsiteX7" fmla="*/ 0 w 1913206"/>
              <a:gd name="connsiteY7" fmla="*/ 225083 h 1055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13206" h="1055077">
                <a:moveTo>
                  <a:pt x="0" y="225083"/>
                </a:moveTo>
                <a:lnTo>
                  <a:pt x="1125416" y="225083"/>
                </a:lnTo>
                <a:lnTo>
                  <a:pt x="1125416" y="0"/>
                </a:lnTo>
                <a:lnTo>
                  <a:pt x="1913206" y="548640"/>
                </a:lnTo>
                <a:lnTo>
                  <a:pt x="1097280" y="1055077"/>
                </a:lnTo>
                <a:lnTo>
                  <a:pt x="1069145" y="801859"/>
                </a:lnTo>
                <a:lnTo>
                  <a:pt x="14068" y="801859"/>
                </a:lnTo>
                <a:lnTo>
                  <a:pt x="0" y="225083"/>
                </a:lnTo>
                <a:close/>
              </a:path>
            </a:pathLst>
          </a:custGeom>
          <a:solidFill>
            <a:srgbClr val="6886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AD49B9-FBF1-439E-B476-171373A1EE43}"/>
              </a:ext>
            </a:extLst>
          </p:cNvPr>
          <p:cNvSpPr/>
          <p:nvPr/>
        </p:nvSpPr>
        <p:spPr>
          <a:xfrm>
            <a:off x="1021384" y="708127"/>
            <a:ext cx="1477107" cy="391886"/>
          </a:xfrm>
          <a:prstGeom prst="rect">
            <a:avLst/>
          </a:prstGeom>
          <a:solidFill>
            <a:srgbClr val="6886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WhitneyCondensed Semibold" pitchFamily="50" charset="0"/>
              </a:rPr>
              <a:t>CHALLENGE</a:t>
            </a:r>
          </a:p>
        </p:txBody>
      </p:sp>
    </p:spTree>
    <p:extLst>
      <p:ext uri="{BB962C8B-B14F-4D97-AF65-F5344CB8AC3E}">
        <p14:creationId xmlns:p14="http://schemas.microsoft.com/office/powerpoint/2010/main" val="4255165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F117A60-66BD-453C-B493-391F1D5433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10565" b="13582"/>
          <a:stretch/>
        </p:blipFill>
        <p:spPr>
          <a:xfrm>
            <a:off x="522864" y="5279606"/>
            <a:ext cx="1775915" cy="766526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34F4E4D-99F4-4D8E-BBC5-4CED596E62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2155285"/>
              </p:ext>
            </p:extLst>
          </p:nvPr>
        </p:nvGraphicFramePr>
        <p:xfrm>
          <a:off x="925928" y="766526"/>
          <a:ext cx="10421341" cy="4415073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2938967">
                  <a:extLst>
                    <a:ext uri="{9D8B030D-6E8A-4147-A177-3AD203B41FA5}">
                      <a16:colId xmlns:a16="http://schemas.microsoft.com/office/drawing/2014/main" val="3937602057"/>
                    </a:ext>
                  </a:extLst>
                </a:gridCol>
                <a:gridCol w="2441832">
                  <a:extLst>
                    <a:ext uri="{9D8B030D-6E8A-4147-A177-3AD203B41FA5}">
                      <a16:colId xmlns:a16="http://schemas.microsoft.com/office/drawing/2014/main" val="4234426030"/>
                    </a:ext>
                  </a:extLst>
                </a:gridCol>
                <a:gridCol w="5040542">
                  <a:extLst>
                    <a:ext uri="{9D8B030D-6E8A-4147-A177-3AD203B41FA5}">
                      <a16:colId xmlns:a16="http://schemas.microsoft.com/office/drawing/2014/main" val="2718876487"/>
                    </a:ext>
                  </a:extLst>
                </a:gridCol>
              </a:tblGrid>
              <a:tr h="3315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WhitneyCondensed Book" pitchFamily="50" charset="0"/>
                        </a:rPr>
                        <a:t>Optimization Approach</a:t>
                      </a:r>
                      <a:endParaRPr lang="en-US" sz="1400" dirty="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19" marR="67619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WhitneyCondensed Book" pitchFamily="50" charset="0"/>
                        </a:rPr>
                        <a:t>     Researchers / Year</a:t>
                      </a:r>
                      <a:endParaRPr lang="en-US" sz="1400" dirty="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19" marR="67619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WhitneyCondensed Book" pitchFamily="50" charset="0"/>
                        </a:rPr>
                        <a:t>Remark / Summary</a:t>
                      </a:r>
                      <a:endParaRPr lang="en-US" sz="1400" dirty="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19" marR="67619" marT="0" marB="0" anchor="ctr"/>
                </a:tc>
                <a:extLst>
                  <a:ext uri="{0D108BD9-81ED-4DB2-BD59-A6C34878D82A}">
                    <a16:rowId xmlns:a16="http://schemas.microsoft.com/office/drawing/2014/main" val="2141186305"/>
                  </a:ext>
                </a:extLst>
              </a:tr>
              <a:tr h="4804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WhitneyCondensed Book" pitchFamily="50" charset="0"/>
                        </a:rPr>
                        <a:t>Non-linear Optimization Model</a:t>
                      </a:r>
                      <a:endParaRPr lang="en-US" sz="1400" dirty="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19" marR="676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WhitneyCondensed Book" pitchFamily="50" charset="0"/>
                        </a:rPr>
                        <a:t>D. Chowdhary, et. al., 2018</a:t>
                      </a:r>
                      <a:endParaRPr lang="en-US" sz="1400" dirty="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19" marR="676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WhitneyCondensed Book" pitchFamily="50" charset="0"/>
                        </a:rPr>
                        <a:t>Prescriptive model for optimizing sand properties and additives consumption</a:t>
                      </a:r>
                      <a:endParaRPr lang="en-US" sz="1400" dirty="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19" marR="67619" marT="0" marB="0"/>
                </a:tc>
                <a:extLst>
                  <a:ext uri="{0D108BD9-81ED-4DB2-BD59-A6C34878D82A}">
                    <a16:rowId xmlns:a16="http://schemas.microsoft.com/office/drawing/2014/main" val="198007240"/>
                  </a:ext>
                </a:extLst>
              </a:tr>
              <a:tr h="7206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WhitneyCondensed Book" pitchFamily="50" charset="0"/>
                        </a:rPr>
                        <a:t>Artificial Neural Networks and Genetic Algorithms</a:t>
                      </a:r>
                      <a:endParaRPr lang="en-US" sz="140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19" marR="676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WhitneyCondensed Book" pitchFamily="50" charset="0"/>
                        </a:rPr>
                        <a:t>D. B. </a:t>
                      </a:r>
                      <a:r>
                        <a:rPr lang="en-US" sz="1400" dirty="0" err="1">
                          <a:effectLst/>
                          <a:latin typeface="WhitneyCondensed Book" pitchFamily="50" charset="0"/>
                        </a:rPr>
                        <a:t>Karunakar</a:t>
                      </a:r>
                      <a:r>
                        <a:rPr lang="en-US" sz="1400" dirty="0">
                          <a:effectLst/>
                          <a:latin typeface="WhitneyCondensed Book" pitchFamily="50" charset="0"/>
                        </a:rPr>
                        <a:t>, et. al., 2007</a:t>
                      </a:r>
                      <a:endParaRPr lang="en-US" sz="1400" dirty="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19" marR="676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WhitneyCondensed Book" pitchFamily="50" charset="0"/>
                        </a:rPr>
                        <a:t>Predictive model for mold properties predictions. Genetic model was found to be performing better over Artificial neural network</a:t>
                      </a:r>
                      <a:endParaRPr lang="en-US" sz="1400" dirty="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19" marR="67619" marT="0" marB="0"/>
                </a:tc>
                <a:extLst>
                  <a:ext uri="{0D108BD9-81ED-4DB2-BD59-A6C34878D82A}">
                    <a16:rowId xmlns:a16="http://schemas.microsoft.com/office/drawing/2014/main" val="3838303919"/>
                  </a:ext>
                </a:extLst>
              </a:tr>
              <a:tr h="7206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WhitneyCondensed Book" pitchFamily="50" charset="0"/>
                        </a:rPr>
                        <a:t>Response Surface Methodology, and propagation of Error</a:t>
                      </a:r>
                      <a:endParaRPr lang="en-US" sz="140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19" marR="676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WhitneyCondensed Book" pitchFamily="50" charset="0"/>
                        </a:rPr>
                        <a:t>C. Saikaew, et. al., 2012</a:t>
                      </a:r>
                      <a:endParaRPr lang="en-US" sz="140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19" marR="676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WhitneyCondensed Book" pitchFamily="50" charset="0"/>
                        </a:rPr>
                        <a:t>Optimization of molding sand composition for yielding optimal sand properties</a:t>
                      </a:r>
                      <a:endParaRPr lang="en-US" sz="1400" dirty="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19" marR="67619" marT="0" marB="0"/>
                </a:tc>
                <a:extLst>
                  <a:ext uri="{0D108BD9-81ED-4DB2-BD59-A6C34878D82A}">
                    <a16:rowId xmlns:a16="http://schemas.microsoft.com/office/drawing/2014/main" val="1209354341"/>
                  </a:ext>
                </a:extLst>
              </a:tr>
              <a:tr h="4804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WhitneyCondensed Book" pitchFamily="50" charset="0"/>
                        </a:rPr>
                        <a:t>Taguchi DOE &amp; Optimization</a:t>
                      </a:r>
                      <a:endParaRPr lang="en-US" sz="140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19" marR="676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WhitneyCondensed Book" pitchFamily="50" charset="0"/>
                        </a:rPr>
                        <a:t>G. Patil, et. al., 2014</a:t>
                      </a:r>
                      <a:endParaRPr lang="en-US" sz="140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19" marR="676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WhitneyCondensed Book" pitchFamily="50" charset="0"/>
                        </a:rPr>
                        <a:t>Process properties are Optimized for minimizing Casting Rejections.</a:t>
                      </a:r>
                      <a:endParaRPr lang="en-US" sz="1400" dirty="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19" marR="67619" marT="0" marB="0"/>
                </a:tc>
                <a:extLst>
                  <a:ext uri="{0D108BD9-81ED-4DB2-BD59-A6C34878D82A}">
                    <a16:rowId xmlns:a16="http://schemas.microsoft.com/office/drawing/2014/main" val="1097776339"/>
                  </a:ext>
                </a:extLst>
              </a:tr>
              <a:tr h="7206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WhitneyCondensed Book" pitchFamily="50" charset="0"/>
                        </a:rPr>
                        <a:t>Experimental Design and Bayesian Inference Optimization</a:t>
                      </a:r>
                      <a:endParaRPr lang="en-US" sz="140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19" marR="676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WhitneyCondensed Book" pitchFamily="50" charset="0"/>
                        </a:rPr>
                        <a:t>H. Khandelwal et. al., 2018</a:t>
                      </a:r>
                      <a:endParaRPr lang="en-US" sz="140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19" marR="676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WhitneyCondensed Book" pitchFamily="50" charset="0"/>
                        </a:rPr>
                        <a:t>Relatively new technique applied for Molding composition optimization for Chemically Bonded System </a:t>
                      </a:r>
                      <a:endParaRPr lang="en-US" sz="1400" dirty="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19" marR="67619" marT="0" marB="0"/>
                </a:tc>
                <a:extLst>
                  <a:ext uri="{0D108BD9-81ED-4DB2-BD59-A6C34878D82A}">
                    <a16:rowId xmlns:a16="http://schemas.microsoft.com/office/drawing/2014/main" val="848750607"/>
                  </a:ext>
                </a:extLst>
              </a:tr>
              <a:tr h="4804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WhitneyCondensed Book" pitchFamily="50" charset="0"/>
                        </a:rPr>
                        <a:t>Data Analytics Driven Optimization </a:t>
                      </a:r>
                      <a:endParaRPr lang="en-US" sz="140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19" marR="676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WhitneyCondensed Book" pitchFamily="50" charset="0"/>
                        </a:rPr>
                        <a:t>S.N. Ramrattan et.al 2016</a:t>
                      </a:r>
                      <a:endParaRPr lang="en-US" sz="140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19" marR="676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WhitneyCondensed Book" pitchFamily="50" charset="0"/>
                        </a:rPr>
                        <a:t>Predictive Analytics to Predict Highest Influencing sand properties impacting casting rejections</a:t>
                      </a:r>
                      <a:endParaRPr lang="en-US" sz="1400" dirty="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19" marR="67619" marT="0" marB="0"/>
                </a:tc>
                <a:extLst>
                  <a:ext uri="{0D108BD9-81ED-4DB2-BD59-A6C34878D82A}">
                    <a16:rowId xmlns:a16="http://schemas.microsoft.com/office/drawing/2014/main" val="3364881833"/>
                  </a:ext>
                </a:extLst>
              </a:tr>
              <a:tr h="4804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WhitneyCondensed Book" pitchFamily="50" charset="0"/>
                        </a:rPr>
                        <a:t>Optimization by Process Automation </a:t>
                      </a:r>
                      <a:endParaRPr lang="en-US" sz="140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19" marR="676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WhitneyCondensed Book" pitchFamily="50" charset="0"/>
                        </a:rPr>
                        <a:t>J. Furness et. al. 2018</a:t>
                      </a:r>
                      <a:endParaRPr lang="en-US" sz="1400" dirty="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19" marR="6761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WhitneyCondensed Book" pitchFamily="50" charset="0"/>
                        </a:rPr>
                        <a:t>Automated Thermal Moisture Analysis, and Automated adjustment of Mixer/Muller energy inputs</a:t>
                      </a:r>
                      <a:endParaRPr lang="en-US" sz="1400" dirty="0">
                        <a:effectLst/>
                        <a:latin typeface="WhitneyCondensed Book" pitchFamily="50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619" marR="67619" marT="0" marB="0"/>
                </a:tc>
                <a:extLst>
                  <a:ext uri="{0D108BD9-81ED-4DB2-BD59-A6C34878D82A}">
                    <a16:rowId xmlns:a16="http://schemas.microsoft.com/office/drawing/2014/main" val="2808111453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0487B57F-AE5E-46CA-90A4-7B72078CD759}"/>
              </a:ext>
            </a:extLst>
          </p:cNvPr>
          <p:cNvSpPr/>
          <p:nvPr/>
        </p:nvSpPr>
        <p:spPr>
          <a:xfrm>
            <a:off x="2653957" y="5554110"/>
            <a:ext cx="87804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WhitneyCondensed Semibold" pitchFamily="50" charset="0"/>
              </a:rPr>
              <a:t>No published research was found which determines the optimum sand testing frequency.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44AA394-30E9-48E5-82D5-ABA5C37416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721068" y="57332"/>
            <a:ext cx="6748463" cy="611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/>
            <a:r>
              <a:rPr lang="en-US" altLang="en-US" sz="2400" b="1" dirty="0">
                <a:latin typeface="WhitneyCondensed Semibold" pitchFamily="50" charset="0"/>
                <a:ea typeface="WhitneyCondensed Semibold" pitchFamily="50" charset="0"/>
                <a:cs typeface="WhitneyCondensed Semibold" pitchFamily="50" charset="0"/>
              </a:rPr>
              <a:t>Literature – Foundry Process Optimization &amp; Analytics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845B9D-E72D-4203-A740-8F14827DF717}"/>
              </a:ext>
            </a:extLst>
          </p:cNvPr>
          <p:cNvSpPr/>
          <p:nvPr/>
        </p:nvSpPr>
        <p:spPr>
          <a:xfrm>
            <a:off x="1048557" y="5478203"/>
            <a:ext cx="902163" cy="307777"/>
          </a:xfrm>
          <a:prstGeom prst="rect">
            <a:avLst/>
          </a:prstGeom>
          <a:solidFill>
            <a:srgbClr val="6886BB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WhitneyCondensed Semibold" pitchFamily="50" charset="0"/>
              </a:rPr>
              <a:t>  GAP</a:t>
            </a:r>
            <a:endParaRPr lang="en-US" sz="2000" dirty="0">
              <a:solidFill>
                <a:schemeClr val="bg1"/>
              </a:solidFill>
              <a:latin typeface="WhitneyCondensed Semi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988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44BE4A8-25EB-4066-B0AC-5A423F410F52}"/>
              </a:ext>
            </a:extLst>
          </p:cNvPr>
          <p:cNvSpPr/>
          <p:nvPr/>
        </p:nvSpPr>
        <p:spPr>
          <a:xfrm>
            <a:off x="3391362" y="121922"/>
            <a:ext cx="61043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800" b="1" dirty="0">
                <a:latin typeface="WhitneyCondensed Semibold" pitchFamily="50" charset="0"/>
              </a:rPr>
              <a:t>Present Sand Testing Practice </a:t>
            </a:r>
          </a:p>
          <a:p>
            <a:pPr algn="ctr">
              <a:spcAft>
                <a:spcPts val="0"/>
              </a:spcAft>
            </a:pPr>
            <a:r>
              <a:rPr lang="en-US" sz="2800" b="1" dirty="0">
                <a:latin typeface="WhitneyCondensed Semibold" pitchFamily="50" charset="0"/>
              </a:rPr>
              <a:t>Approach to Decide Tests &amp; their Frequencies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38621E2-CD61-4853-99A0-1F95C5B86CC0}"/>
              </a:ext>
            </a:extLst>
          </p:cNvPr>
          <p:cNvSpPr/>
          <p:nvPr/>
        </p:nvSpPr>
        <p:spPr>
          <a:xfrm>
            <a:off x="389129" y="1774766"/>
            <a:ext cx="1071429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E41F37"/>
                </a:solidFill>
                <a:latin typeface="WhitneyCondensed Book" pitchFamily="50" charset="0"/>
              </a:rPr>
              <a:t>American Foundry Society (AFS) Standard: </a:t>
            </a:r>
          </a:p>
          <a:p>
            <a:pPr lvl="0" algn="just">
              <a:spcAft>
                <a:spcPts val="0"/>
              </a:spcAft>
            </a:pPr>
            <a:r>
              <a:rPr lang="en-US" sz="2000" dirty="0">
                <a:latin typeface="WhitneyCondensed Book" pitchFamily="50" charset="0"/>
                <a:ea typeface="Times" panose="02020603050405020304" pitchFamily="18" charset="0"/>
                <a:cs typeface="Times New Roman" panose="02020603050405020304" pitchFamily="18" charset="0"/>
              </a:rPr>
              <a:t>       AFS has published the standard for sand measurement for green sand foundries </a:t>
            </a:r>
            <a:r>
              <a:rPr lang="en-US" sz="1400" i="1" dirty="0">
                <a:latin typeface="WhitneyCondensed Book" pitchFamily="50" charset="0"/>
                <a:ea typeface="Times" panose="02020603050405020304" pitchFamily="18" charset="0"/>
                <a:cs typeface="Times New Roman" panose="02020603050405020304" pitchFamily="18" charset="0"/>
              </a:rPr>
              <a:t>[AFS Mold and Core Test Handbook]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2000" b="1" dirty="0">
              <a:latin typeface="WhitneyCondensed Book" pitchFamily="50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E41F37"/>
                </a:solidFill>
                <a:latin typeface="WhitneyCondensed Book" pitchFamily="50" charset="0"/>
              </a:rPr>
              <a:t>Legacy based Frequency: </a:t>
            </a:r>
          </a:p>
          <a:p>
            <a:pPr lvl="0" algn="just">
              <a:spcAft>
                <a:spcPts val="0"/>
              </a:spcAft>
            </a:pPr>
            <a:r>
              <a:rPr lang="en-US" sz="2000" dirty="0">
                <a:latin typeface="WhitneyCondensed Book" pitchFamily="50" charset="0"/>
                <a:ea typeface="Times" panose="02020603050405020304" pitchFamily="18" charset="0"/>
                <a:cs typeface="Times New Roman" panose="02020603050405020304" pitchFamily="18" charset="0"/>
              </a:rPr>
              <a:t>       Based on the sand plant experience and legacy foundry practice, standard testing frequencies are determined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2000" b="1" dirty="0">
              <a:latin typeface="WhitneyCondensed Book" pitchFamily="50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E41F37"/>
                </a:solidFill>
                <a:latin typeface="WhitneyCondensed Book" pitchFamily="50" charset="0"/>
              </a:rPr>
              <a:t>Time for measurement: </a:t>
            </a:r>
          </a:p>
          <a:p>
            <a:pPr lvl="0" algn="just">
              <a:spcAft>
                <a:spcPts val="0"/>
              </a:spcAft>
            </a:pPr>
            <a:r>
              <a:rPr lang="en-US" sz="2000" dirty="0">
                <a:latin typeface="WhitneyCondensed Book" pitchFamily="50" charset="0"/>
                <a:ea typeface="Times" panose="02020603050405020304" pitchFamily="18" charset="0"/>
                <a:cs typeface="Times New Roman" panose="02020603050405020304" pitchFamily="18" charset="0"/>
              </a:rPr>
              <a:t>        Depending upon the time taken for measurement, e.g., Active Clay and LOI take more time to test, than Compactability.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sz="2000" b="1" dirty="0">
              <a:latin typeface="WhitneyCondensed Book" pitchFamily="50" charset="0"/>
              <a:ea typeface="Times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E41F37"/>
                </a:solidFill>
                <a:latin typeface="WhitneyCondensed Book" pitchFamily="50" charset="0"/>
              </a:rPr>
              <a:t>Resource Availability: </a:t>
            </a:r>
          </a:p>
          <a:p>
            <a:pPr lvl="0" algn="just">
              <a:spcAft>
                <a:spcPts val="0"/>
              </a:spcAft>
            </a:pPr>
            <a:r>
              <a:rPr lang="en-US" sz="2000" dirty="0">
                <a:latin typeface="WhitneyCondensed Book" pitchFamily="50" charset="0"/>
                <a:ea typeface="Times" panose="02020603050405020304" pitchFamily="18" charset="0"/>
                <a:cs typeface="Times New Roman" panose="02020603050405020304" pitchFamily="18" charset="0"/>
              </a:rPr>
              <a:t>       Depending upon the number of staff and equipment available for sand testing. </a:t>
            </a:r>
          </a:p>
        </p:txBody>
      </p:sp>
    </p:spTree>
    <p:extLst>
      <p:ext uri="{BB962C8B-B14F-4D97-AF65-F5344CB8AC3E}">
        <p14:creationId xmlns:p14="http://schemas.microsoft.com/office/powerpoint/2010/main" val="2585243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rosted Glass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FSPowerPointTemplate16by9" id="{993B6AAD-465E-4445-88E3-611CC07CD0CA}" vid="{3821F48A-A3EE-4570-95A2-48C650ED54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3648</TotalTime>
  <Words>2154</Words>
  <Application>Microsoft Macintosh PowerPoint</Application>
  <PresentationFormat>Widescreen</PresentationFormat>
  <Paragraphs>445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WhitneyCondensed Book</vt:lpstr>
      <vt:lpstr>WhitneyCondensed Medium</vt:lpstr>
      <vt:lpstr>WhitneyCondensed Semibold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Literature – Foundry Process Optimization &amp; Analytics </vt:lpstr>
      <vt:lpstr>PowerPoint Presentation</vt:lpstr>
      <vt:lpstr>PowerPoint Presentation</vt:lpstr>
      <vt:lpstr>PowerPoint Presentation</vt:lpstr>
      <vt:lpstr>PowerPoint Presentation</vt:lpstr>
      <vt:lpstr>Data Analytics &amp; Cloud Computing for Foundry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Himanshu Khandelwal</dc:creator>
  <cp:lastModifiedBy>Deepak Chowdhary</cp:lastModifiedBy>
  <cp:revision>112</cp:revision>
  <dcterms:created xsi:type="dcterms:W3CDTF">2019-02-18T06:57:35Z</dcterms:created>
  <dcterms:modified xsi:type="dcterms:W3CDTF">2020-10-31T10:00:29Z</dcterms:modified>
</cp:coreProperties>
</file>